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5.xml" ContentType="application/vnd.openxmlformats-officedocument.presentationml.tags+xml"/>
  <Override PartName="/ppt/notesSlides/notesSlide1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95" r:id="rId2"/>
    <p:sldId id="293" r:id="rId3"/>
    <p:sldId id="270" r:id="rId4"/>
    <p:sldId id="276" r:id="rId5"/>
    <p:sldId id="275" r:id="rId6"/>
    <p:sldId id="292" r:id="rId7"/>
    <p:sldId id="269" r:id="rId8"/>
    <p:sldId id="278" r:id="rId9"/>
    <p:sldId id="283" r:id="rId10"/>
    <p:sldId id="284" r:id="rId11"/>
    <p:sldId id="280" r:id="rId12"/>
    <p:sldId id="285" r:id="rId13"/>
    <p:sldId id="281" r:id="rId14"/>
    <p:sldId id="271" r:id="rId15"/>
    <p:sldId id="272" r:id="rId16"/>
    <p:sldId id="268" r:id="rId17"/>
    <p:sldId id="286" r:id="rId18"/>
    <p:sldId id="282" r:id="rId19"/>
    <p:sldId id="291" r:id="rId20"/>
    <p:sldId id="289" r:id="rId21"/>
    <p:sldId id="277" r:id="rId22"/>
    <p:sldId id="288" r:id="rId23"/>
    <p:sldId id="290" r:id="rId24"/>
  </p:sldIdLst>
  <p:sldSz cx="9144000" cy="6858000" type="screen4x3"/>
  <p:notesSz cx="7077075" cy="93630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49">
          <p15:clr>
            <a:srgbClr val="A4A3A4"/>
          </p15:clr>
        </p15:guide>
        <p15:guide id="2" pos="2229">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00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8993" autoAdjust="0"/>
  </p:normalViewPr>
  <p:slideViewPr>
    <p:cSldViewPr snapToGrid="0" snapToObjects="1">
      <p:cViewPr>
        <p:scale>
          <a:sx n="120" d="100"/>
          <a:sy n="120" d="100"/>
        </p:scale>
        <p:origin x="-1374" y="-156"/>
      </p:cViewPr>
      <p:guideLst>
        <p:guide orient="horz" pos="2160"/>
        <p:guide pos="2880"/>
      </p:guideLst>
    </p:cSldViewPr>
  </p:slideViewPr>
  <p:notesTextViewPr>
    <p:cViewPr>
      <p:scale>
        <a:sx n="100" d="100"/>
        <a:sy n="100" d="100"/>
      </p:scale>
      <p:origin x="0" y="0"/>
    </p:cViewPr>
  </p:notesTextViewPr>
  <p:sorterViewPr>
    <p:cViewPr>
      <p:scale>
        <a:sx n="71" d="100"/>
        <a:sy n="71" d="100"/>
      </p:scale>
      <p:origin x="0" y="0"/>
    </p:cViewPr>
  </p:sorterViewPr>
  <p:notesViewPr>
    <p:cSldViewPr snapToGrid="0" snapToObjects="1">
      <p:cViewPr varScale="1">
        <p:scale>
          <a:sx n="99" d="100"/>
          <a:sy n="99" d="100"/>
        </p:scale>
        <p:origin x="3570" y="-60"/>
      </p:cViewPr>
      <p:guideLst>
        <p:guide orient="horz" pos="2949"/>
        <p:guide pos="22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78C30D4-9ED8-4E32-9CF6-4BB95D71ED6D}" type="doc">
      <dgm:prSet loTypeId="urn:microsoft.com/office/officeart/2005/8/layout/vList2" loCatId="list" qsTypeId="urn:microsoft.com/office/officeart/2005/8/quickstyle/simple1" qsCatId="simple" csTypeId="urn:microsoft.com/office/officeart/2005/8/colors/accent2_5" csCatId="accent2" phldr="1"/>
      <dgm:spPr/>
      <dgm:t>
        <a:bodyPr/>
        <a:lstStyle/>
        <a:p>
          <a:endParaRPr lang="en-US"/>
        </a:p>
      </dgm:t>
    </dgm:pt>
    <dgm:pt modelId="{808747AB-DD5A-42B1-A630-1A4BBF1158B6}">
      <dgm:prSet/>
      <dgm:spPr/>
      <dgm:t>
        <a:bodyPr/>
        <a:lstStyle/>
        <a:p>
          <a:r>
            <a:rPr lang="en-US" b="1" dirty="0">
              <a:solidFill>
                <a:schemeClr val="tx1">
                  <a:lumMod val="95000"/>
                  <a:lumOff val="5000"/>
                </a:schemeClr>
              </a:solidFill>
            </a:rPr>
            <a:t>What is your topic?</a:t>
          </a:r>
          <a:endParaRPr lang="en-US" dirty="0">
            <a:solidFill>
              <a:schemeClr val="tx1">
                <a:lumMod val="95000"/>
                <a:lumOff val="5000"/>
              </a:schemeClr>
            </a:solidFill>
          </a:endParaRPr>
        </a:p>
      </dgm:t>
    </dgm:pt>
    <dgm:pt modelId="{978BBBEE-A77E-43C8-983F-0BD96A336691}" type="parTrans" cxnId="{370C1AAD-5568-4E34-A632-A89D5E8844AD}">
      <dgm:prSet/>
      <dgm:spPr/>
      <dgm:t>
        <a:bodyPr/>
        <a:lstStyle/>
        <a:p>
          <a:endParaRPr lang="en-US"/>
        </a:p>
      </dgm:t>
    </dgm:pt>
    <dgm:pt modelId="{9D0A0394-712C-4952-A735-CC423400FAD4}" type="sibTrans" cxnId="{370C1AAD-5568-4E34-A632-A89D5E8844AD}">
      <dgm:prSet/>
      <dgm:spPr/>
      <dgm:t>
        <a:bodyPr/>
        <a:lstStyle/>
        <a:p>
          <a:endParaRPr lang="en-US"/>
        </a:p>
      </dgm:t>
    </dgm:pt>
    <dgm:pt modelId="{0FD81FC1-BD9C-4DE8-A86A-0D7F35C86435}">
      <dgm:prSet/>
      <dgm:spPr/>
      <dgm:t>
        <a:bodyPr/>
        <a:lstStyle/>
        <a:p>
          <a:r>
            <a:rPr lang="en-US" b="1" dirty="0">
              <a:solidFill>
                <a:schemeClr val="tx1">
                  <a:lumMod val="95000"/>
                  <a:lumOff val="5000"/>
                </a:schemeClr>
              </a:solidFill>
            </a:rPr>
            <a:t>What do you know about the topic?  </a:t>
          </a:r>
          <a:endParaRPr lang="en-US" dirty="0">
            <a:solidFill>
              <a:schemeClr val="tx1">
                <a:lumMod val="95000"/>
                <a:lumOff val="5000"/>
              </a:schemeClr>
            </a:solidFill>
          </a:endParaRPr>
        </a:p>
      </dgm:t>
    </dgm:pt>
    <dgm:pt modelId="{A44F9C9C-6390-4B6D-85A4-524BD8A2C957}" type="parTrans" cxnId="{8651E6DA-6878-41DB-898A-46760032F517}">
      <dgm:prSet/>
      <dgm:spPr/>
      <dgm:t>
        <a:bodyPr/>
        <a:lstStyle/>
        <a:p>
          <a:endParaRPr lang="en-US"/>
        </a:p>
      </dgm:t>
    </dgm:pt>
    <dgm:pt modelId="{EB34F61F-6ADD-47EB-8AF8-E5281933D96D}" type="sibTrans" cxnId="{8651E6DA-6878-41DB-898A-46760032F517}">
      <dgm:prSet/>
      <dgm:spPr/>
      <dgm:t>
        <a:bodyPr/>
        <a:lstStyle/>
        <a:p>
          <a:endParaRPr lang="en-US"/>
        </a:p>
      </dgm:t>
    </dgm:pt>
    <dgm:pt modelId="{1DD968E6-C2A1-474D-8BD5-A431453476DD}">
      <dgm:prSet/>
      <dgm:spPr/>
      <dgm:t>
        <a:bodyPr/>
        <a:lstStyle/>
        <a:p>
          <a:r>
            <a:rPr lang="en-US" b="1" dirty="0">
              <a:solidFill>
                <a:schemeClr val="tx1">
                  <a:lumMod val="95000"/>
                  <a:lumOff val="5000"/>
                </a:schemeClr>
              </a:solidFill>
            </a:rPr>
            <a:t>What is the context or background surrounding the topic?</a:t>
          </a:r>
          <a:endParaRPr lang="en-US" dirty="0">
            <a:solidFill>
              <a:schemeClr val="tx1">
                <a:lumMod val="95000"/>
                <a:lumOff val="5000"/>
              </a:schemeClr>
            </a:solidFill>
          </a:endParaRPr>
        </a:p>
      </dgm:t>
    </dgm:pt>
    <dgm:pt modelId="{A7849FFF-671F-44C5-B517-88CF27090E4E}" type="parTrans" cxnId="{FBD0AF82-6819-4B6E-9269-3DADED92D2E1}">
      <dgm:prSet/>
      <dgm:spPr/>
      <dgm:t>
        <a:bodyPr/>
        <a:lstStyle/>
        <a:p>
          <a:endParaRPr lang="en-US"/>
        </a:p>
      </dgm:t>
    </dgm:pt>
    <dgm:pt modelId="{7DCC636A-9516-4792-9CC6-0FE642D3E6BC}" type="sibTrans" cxnId="{FBD0AF82-6819-4B6E-9269-3DADED92D2E1}">
      <dgm:prSet/>
      <dgm:spPr/>
      <dgm:t>
        <a:bodyPr/>
        <a:lstStyle/>
        <a:p>
          <a:endParaRPr lang="en-US"/>
        </a:p>
      </dgm:t>
    </dgm:pt>
    <dgm:pt modelId="{45AFB1E3-A072-4E74-BDA1-4B90A15E533D}">
      <dgm:prSet/>
      <dgm:spPr/>
      <dgm:t>
        <a:bodyPr/>
        <a:lstStyle/>
        <a:p>
          <a:r>
            <a:rPr lang="en-US" b="1" dirty="0">
              <a:solidFill>
                <a:schemeClr val="tx1">
                  <a:lumMod val="95000"/>
                  <a:lumOff val="5000"/>
                </a:schemeClr>
              </a:solidFill>
            </a:rPr>
            <a:t>How is this topic significant?</a:t>
          </a:r>
          <a:endParaRPr lang="en-US" dirty="0">
            <a:solidFill>
              <a:schemeClr val="tx1">
                <a:lumMod val="95000"/>
                <a:lumOff val="5000"/>
              </a:schemeClr>
            </a:solidFill>
          </a:endParaRPr>
        </a:p>
      </dgm:t>
    </dgm:pt>
    <dgm:pt modelId="{A006771F-5859-4585-B26E-7C61C88F0F43}" type="parTrans" cxnId="{FED7DAE6-D125-421C-A5F0-31FC4919FD98}">
      <dgm:prSet/>
      <dgm:spPr/>
      <dgm:t>
        <a:bodyPr/>
        <a:lstStyle/>
        <a:p>
          <a:endParaRPr lang="en-US"/>
        </a:p>
      </dgm:t>
    </dgm:pt>
    <dgm:pt modelId="{ABA99C76-52F5-4257-88CE-67721D92F314}" type="sibTrans" cxnId="{FED7DAE6-D125-421C-A5F0-31FC4919FD98}">
      <dgm:prSet/>
      <dgm:spPr/>
      <dgm:t>
        <a:bodyPr/>
        <a:lstStyle/>
        <a:p>
          <a:endParaRPr lang="en-US"/>
        </a:p>
      </dgm:t>
    </dgm:pt>
    <dgm:pt modelId="{4C5C0E0C-7480-4406-A040-D731C45E849D}">
      <dgm:prSet/>
      <dgm:spPr/>
      <dgm:t>
        <a:bodyPr/>
        <a:lstStyle/>
        <a:p>
          <a:r>
            <a:rPr lang="en-US" b="1" dirty="0">
              <a:solidFill>
                <a:schemeClr val="tx1">
                  <a:lumMod val="95000"/>
                  <a:lumOff val="5000"/>
                </a:schemeClr>
              </a:solidFill>
            </a:rPr>
            <a:t>What is your central claim?  (Thesis)</a:t>
          </a:r>
          <a:endParaRPr lang="en-US" dirty="0">
            <a:solidFill>
              <a:schemeClr val="tx1">
                <a:lumMod val="95000"/>
                <a:lumOff val="5000"/>
              </a:schemeClr>
            </a:solidFill>
          </a:endParaRPr>
        </a:p>
      </dgm:t>
    </dgm:pt>
    <dgm:pt modelId="{39C4E21A-D82C-4E52-B590-56E98D7B438F}" type="parTrans" cxnId="{44D288E2-AB6B-4381-B439-0D08A01DF7FD}">
      <dgm:prSet/>
      <dgm:spPr/>
      <dgm:t>
        <a:bodyPr/>
        <a:lstStyle/>
        <a:p>
          <a:endParaRPr lang="en-US"/>
        </a:p>
      </dgm:t>
    </dgm:pt>
    <dgm:pt modelId="{551B1F79-13E8-405B-BA85-828C05595604}" type="sibTrans" cxnId="{44D288E2-AB6B-4381-B439-0D08A01DF7FD}">
      <dgm:prSet/>
      <dgm:spPr/>
      <dgm:t>
        <a:bodyPr/>
        <a:lstStyle/>
        <a:p>
          <a:endParaRPr lang="en-US"/>
        </a:p>
      </dgm:t>
    </dgm:pt>
    <dgm:pt modelId="{A8DCD4D5-6796-4BD3-A6A1-2C396D140828}">
      <dgm:prSet/>
      <dgm:spPr/>
      <dgm:t>
        <a:bodyPr/>
        <a:lstStyle/>
        <a:p>
          <a:r>
            <a:rPr lang="en-US" b="1" dirty="0">
              <a:solidFill>
                <a:schemeClr val="tx1">
                  <a:lumMod val="95000"/>
                  <a:lumOff val="5000"/>
                </a:schemeClr>
              </a:solidFill>
            </a:rPr>
            <a:t>How can you prove it?</a:t>
          </a:r>
          <a:endParaRPr lang="en-US" dirty="0">
            <a:solidFill>
              <a:schemeClr val="tx1">
                <a:lumMod val="95000"/>
                <a:lumOff val="5000"/>
              </a:schemeClr>
            </a:solidFill>
          </a:endParaRPr>
        </a:p>
      </dgm:t>
    </dgm:pt>
    <dgm:pt modelId="{AB61F0E8-BA71-49E2-ACC9-A7CB5115D4C8}" type="parTrans" cxnId="{D1ADAF56-8462-4AD4-90C4-AFF50C11ADCA}">
      <dgm:prSet/>
      <dgm:spPr/>
      <dgm:t>
        <a:bodyPr/>
        <a:lstStyle/>
        <a:p>
          <a:endParaRPr lang="en-US"/>
        </a:p>
      </dgm:t>
    </dgm:pt>
    <dgm:pt modelId="{6C3FC1CB-0B0C-4FBE-843F-556E76D6CC31}" type="sibTrans" cxnId="{D1ADAF56-8462-4AD4-90C4-AFF50C11ADCA}">
      <dgm:prSet/>
      <dgm:spPr/>
      <dgm:t>
        <a:bodyPr/>
        <a:lstStyle/>
        <a:p>
          <a:endParaRPr lang="en-US"/>
        </a:p>
      </dgm:t>
    </dgm:pt>
    <dgm:pt modelId="{40103ED6-F7FE-4B9A-8EF0-C84DD96F19F9}">
      <dgm:prSet/>
      <dgm:spPr/>
      <dgm:t>
        <a:bodyPr/>
        <a:lstStyle/>
        <a:p>
          <a:r>
            <a:rPr lang="en-US" b="1" dirty="0">
              <a:solidFill>
                <a:schemeClr val="tx1">
                  <a:lumMod val="95000"/>
                  <a:lumOff val="5000"/>
                </a:schemeClr>
              </a:solidFill>
            </a:rPr>
            <a:t>What conclusions have you drawn, and what rationale are they based on?  </a:t>
          </a:r>
          <a:endParaRPr lang="en-US" dirty="0">
            <a:solidFill>
              <a:schemeClr val="tx1">
                <a:lumMod val="95000"/>
                <a:lumOff val="5000"/>
              </a:schemeClr>
            </a:solidFill>
          </a:endParaRPr>
        </a:p>
      </dgm:t>
    </dgm:pt>
    <dgm:pt modelId="{D5F29D39-A3C5-4F97-91C4-09CC6AA41232}" type="parTrans" cxnId="{C00AF84C-82F3-4309-8E76-BA85C80B29F2}">
      <dgm:prSet/>
      <dgm:spPr/>
      <dgm:t>
        <a:bodyPr/>
        <a:lstStyle/>
        <a:p>
          <a:endParaRPr lang="en-US"/>
        </a:p>
      </dgm:t>
    </dgm:pt>
    <dgm:pt modelId="{4A0D7DCA-9AE8-418E-8BE1-5C9A2CFBDF76}" type="sibTrans" cxnId="{C00AF84C-82F3-4309-8E76-BA85C80B29F2}">
      <dgm:prSet/>
      <dgm:spPr/>
      <dgm:t>
        <a:bodyPr/>
        <a:lstStyle/>
        <a:p>
          <a:endParaRPr lang="en-US"/>
        </a:p>
      </dgm:t>
    </dgm:pt>
    <dgm:pt modelId="{93644773-17C4-4C92-AE95-74E4C786B4CC}">
      <dgm:prSet/>
      <dgm:spPr/>
      <dgm:t>
        <a:bodyPr/>
        <a:lstStyle/>
        <a:p>
          <a:r>
            <a:rPr lang="en-US" b="1" dirty="0">
              <a:solidFill>
                <a:schemeClr val="tx1">
                  <a:lumMod val="95000"/>
                  <a:lumOff val="5000"/>
                </a:schemeClr>
              </a:solidFill>
            </a:rPr>
            <a:t>What are the implications of your research for the field?</a:t>
          </a:r>
          <a:endParaRPr lang="en-US" dirty="0">
            <a:solidFill>
              <a:schemeClr val="tx1">
                <a:lumMod val="95000"/>
                <a:lumOff val="5000"/>
              </a:schemeClr>
            </a:solidFill>
          </a:endParaRPr>
        </a:p>
      </dgm:t>
    </dgm:pt>
    <dgm:pt modelId="{018C1BFF-BAB8-4F73-9933-436EF59E762F}" type="parTrans" cxnId="{FC18D106-2BFA-4460-9BB8-10D546ACEED7}">
      <dgm:prSet/>
      <dgm:spPr/>
      <dgm:t>
        <a:bodyPr/>
        <a:lstStyle/>
        <a:p>
          <a:endParaRPr lang="en-US"/>
        </a:p>
      </dgm:t>
    </dgm:pt>
    <dgm:pt modelId="{4EC4327F-80BD-46D0-8707-E37070BCC853}" type="sibTrans" cxnId="{FC18D106-2BFA-4460-9BB8-10D546ACEED7}">
      <dgm:prSet/>
      <dgm:spPr/>
      <dgm:t>
        <a:bodyPr/>
        <a:lstStyle/>
        <a:p>
          <a:endParaRPr lang="en-US"/>
        </a:p>
      </dgm:t>
    </dgm:pt>
    <dgm:pt modelId="{44FCED2C-3342-42E3-AEC7-B093DA53BE48}" type="pres">
      <dgm:prSet presAssocID="{078C30D4-9ED8-4E32-9CF6-4BB95D71ED6D}" presName="linear" presStyleCnt="0">
        <dgm:presLayoutVars>
          <dgm:animLvl val="lvl"/>
          <dgm:resizeHandles val="exact"/>
        </dgm:presLayoutVars>
      </dgm:prSet>
      <dgm:spPr/>
      <dgm:t>
        <a:bodyPr/>
        <a:lstStyle/>
        <a:p>
          <a:endParaRPr lang="en-US"/>
        </a:p>
      </dgm:t>
    </dgm:pt>
    <dgm:pt modelId="{99EA7A87-0373-4ACC-9BCB-8403F86A6DD6}" type="pres">
      <dgm:prSet presAssocID="{808747AB-DD5A-42B1-A630-1A4BBF1158B6}" presName="parentText" presStyleLbl="node1" presStyleIdx="0" presStyleCnt="8">
        <dgm:presLayoutVars>
          <dgm:chMax val="0"/>
          <dgm:bulletEnabled val="1"/>
        </dgm:presLayoutVars>
      </dgm:prSet>
      <dgm:spPr/>
      <dgm:t>
        <a:bodyPr/>
        <a:lstStyle/>
        <a:p>
          <a:endParaRPr lang="en-US"/>
        </a:p>
      </dgm:t>
    </dgm:pt>
    <dgm:pt modelId="{3781AD5A-270C-405B-80A1-E06728672460}" type="pres">
      <dgm:prSet presAssocID="{9D0A0394-712C-4952-A735-CC423400FAD4}" presName="spacer" presStyleCnt="0"/>
      <dgm:spPr/>
    </dgm:pt>
    <dgm:pt modelId="{A746D0C3-3F82-4F4A-88ED-91B59D6549FC}" type="pres">
      <dgm:prSet presAssocID="{0FD81FC1-BD9C-4DE8-A86A-0D7F35C86435}" presName="parentText" presStyleLbl="node1" presStyleIdx="1" presStyleCnt="8">
        <dgm:presLayoutVars>
          <dgm:chMax val="0"/>
          <dgm:bulletEnabled val="1"/>
        </dgm:presLayoutVars>
      </dgm:prSet>
      <dgm:spPr/>
      <dgm:t>
        <a:bodyPr/>
        <a:lstStyle/>
        <a:p>
          <a:endParaRPr lang="en-US"/>
        </a:p>
      </dgm:t>
    </dgm:pt>
    <dgm:pt modelId="{38FD6CEC-3187-4DEE-811A-AA8F8B60164B}" type="pres">
      <dgm:prSet presAssocID="{EB34F61F-6ADD-47EB-8AF8-E5281933D96D}" presName="spacer" presStyleCnt="0"/>
      <dgm:spPr/>
    </dgm:pt>
    <dgm:pt modelId="{5105AFAC-EF63-46BD-A3C8-0513F64E9A39}" type="pres">
      <dgm:prSet presAssocID="{1DD968E6-C2A1-474D-8BD5-A431453476DD}" presName="parentText" presStyleLbl="node1" presStyleIdx="2" presStyleCnt="8">
        <dgm:presLayoutVars>
          <dgm:chMax val="0"/>
          <dgm:bulletEnabled val="1"/>
        </dgm:presLayoutVars>
      </dgm:prSet>
      <dgm:spPr/>
      <dgm:t>
        <a:bodyPr/>
        <a:lstStyle/>
        <a:p>
          <a:endParaRPr lang="en-US"/>
        </a:p>
      </dgm:t>
    </dgm:pt>
    <dgm:pt modelId="{F1E9E21C-FD6F-4C3C-9B8D-F163A6D37D89}" type="pres">
      <dgm:prSet presAssocID="{7DCC636A-9516-4792-9CC6-0FE642D3E6BC}" presName="spacer" presStyleCnt="0"/>
      <dgm:spPr/>
    </dgm:pt>
    <dgm:pt modelId="{5434D2E4-87DB-48CD-ABDA-F314EF1ADF84}" type="pres">
      <dgm:prSet presAssocID="{45AFB1E3-A072-4E74-BDA1-4B90A15E533D}" presName="parentText" presStyleLbl="node1" presStyleIdx="3" presStyleCnt="8">
        <dgm:presLayoutVars>
          <dgm:chMax val="0"/>
          <dgm:bulletEnabled val="1"/>
        </dgm:presLayoutVars>
      </dgm:prSet>
      <dgm:spPr/>
      <dgm:t>
        <a:bodyPr/>
        <a:lstStyle/>
        <a:p>
          <a:endParaRPr lang="en-US"/>
        </a:p>
      </dgm:t>
    </dgm:pt>
    <dgm:pt modelId="{8E8DBF43-B76B-4FCE-BDA0-8B6BC7E6E2F4}" type="pres">
      <dgm:prSet presAssocID="{ABA99C76-52F5-4257-88CE-67721D92F314}" presName="spacer" presStyleCnt="0"/>
      <dgm:spPr/>
    </dgm:pt>
    <dgm:pt modelId="{D03DAF6B-31B8-4303-9506-4742A287AAE3}" type="pres">
      <dgm:prSet presAssocID="{4C5C0E0C-7480-4406-A040-D731C45E849D}" presName="parentText" presStyleLbl="node1" presStyleIdx="4" presStyleCnt="8">
        <dgm:presLayoutVars>
          <dgm:chMax val="0"/>
          <dgm:bulletEnabled val="1"/>
        </dgm:presLayoutVars>
      </dgm:prSet>
      <dgm:spPr/>
      <dgm:t>
        <a:bodyPr/>
        <a:lstStyle/>
        <a:p>
          <a:endParaRPr lang="en-US"/>
        </a:p>
      </dgm:t>
    </dgm:pt>
    <dgm:pt modelId="{65317F5F-F7BE-447A-BA6E-7C3FDF33861B}" type="pres">
      <dgm:prSet presAssocID="{551B1F79-13E8-405B-BA85-828C05595604}" presName="spacer" presStyleCnt="0"/>
      <dgm:spPr/>
    </dgm:pt>
    <dgm:pt modelId="{CBA1FE04-26D2-4325-B135-915C981DCC12}" type="pres">
      <dgm:prSet presAssocID="{A8DCD4D5-6796-4BD3-A6A1-2C396D140828}" presName="parentText" presStyleLbl="node1" presStyleIdx="5" presStyleCnt="8">
        <dgm:presLayoutVars>
          <dgm:chMax val="0"/>
          <dgm:bulletEnabled val="1"/>
        </dgm:presLayoutVars>
      </dgm:prSet>
      <dgm:spPr/>
      <dgm:t>
        <a:bodyPr/>
        <a:lstStyle/>
        <a:p>
          <a:endParaRPr lang="en-US"/>
        </a:p>
      </dgm:t>
    </dgm:pt>
    <dgm:pt modelId="{05924E56-765C-47BB-BE15-280220B24B80}" type="pres">
      <dgm:prSet presAssocID="{6C3FC1CB-0B0C-4FBE-843F-556E76D6CC31}" presName="spacer" presStyleCnt="0"/>
      <dgm:spPr/>
    </dgm:pt>
    <dgm:pt modelId="{EAD4608A-28E0-4182-840D-9B1A521F3176}" type="pres">
      <dgm:prSet presAssocID="{40103ED6-F7FE-4B9A-8EF0-C84DD96F19F9}" presName="parentText" presStyleLbl="node1" presStyleIdx="6" presStyleCnt="8">
        <dgm:presLayoutVars>
          <dgm:chMax val="0"/>
          <dgm:bulletEnabled val="1"/>
        </dgm:presLayoutVars>
      </dgm:prSet>
      <dgm:spPr/>
      <dgm:t>
        <a:bodyPr/>
        <a:lstStyle/>
        <a:p>
          <a:endParaRPr lang="en-US"/>
        </a:p>
      </dgm:t>
    </dgm:pt>
    <dgm:pt modelId="{9840298B-1921-47E0-924A-FE3247187E47}" type="pres">
      <dgm:prSet presAssocID="{4A0D7DCA-9AE8-418E-8BE1-5C9A2CFBDF76}" presName="spacer" presStyleCnt="0"/>
      <dgm:spPr/>
    </dgm:pt>
    <dgm:pt modelId="{C387A64E-DEBD-4284-A375-D60468ABE1EA}" type="pres">
      <dgm:prSet presAssocID="{93644773-17C4-4C92-AE95-74E4C786B4CC}" presName="parentText" presStyleLbl="node1" presStyleIdx="7" presStyleCnt="8">
        <dgm:presLayoutVars>
          <dgm:chMax val="0"/>
          <dgm:bulletEnabled val="1"/>
        </dgm:presLayoutVars>
      </dgm:prSet>
      <dgm:spPr/>
      <dgm:t>
        <a:bodyPr/>
        <a:lstStyle/>
        <a:p>
          <a:endParaRPr lang="en-US"/>
        </a:p>
      </dgm:t>
    </dgm:pt>
  </dgm:ptLst>
  <dgm:cxnLst>
    <dgm:cxn modelId="{C53F2450-8F58-48C7-A494-0C9ADC10E724}" type="presOf" srcId="{40103ED6-F7FE-4B9A-8EF0-C84DD96F19F9}" destId="{EAD4608A-28E0-4182-840D-9B1A521F3176}" srcOrd="0" destOrd="0" presId="urn:microsoft.com/office/officeart/2005/8/layout/vList2"/>
    <dgm:cxn modelId="{FC18D106-2BFA-4460-9BB8-10D546ACEED7}" srcId="{078C30D4-9ED8-4E32-9CF6-4BB95D71ED6D}" destId="{93644773-17C4-4C92-AE95-74E4C786B4CC}" srcOrd="7" destOrd="0" parTransId="{018C1BFF-BAB8-4F73-9933-436EF59E762F}" sibTransId="{4EC4327F-80BD-46D0-8707-E37070BCC853}"/>
    <dgm:cxn modelId="{9FF96EB0-2408-4E10-BDC1-7E439E452CCB}" type="presOf" srcId="{93644773-17C4-4C92-AE95-74E4C786B4CC}" destId="{C387A64E-DEBD-4284-A375-D60468ABE1EA}" srcOrd="0" destOrd="0" presId="urn:microsoft.com/office/officeart/2005/8/layout/vList2"/>
    <dgm:cxn modelId="{FBD0AF82-6819-4B6E-9269-3DADED92D2E1}" srcId="{078C30D4-9ED8-4E32-9CF6-4BB95D71ED6D}" destId="{1DD968E6-C2A1-474D-8BD5-A431453476DD}" srcOrd="2" destOrd="0" parTransId="{A7849FFF-671F-44C5-B517-88CF27090E4E}" sibTransId="{7DCC636A-9516-4792-9CC6-0FE642D3E6BC}"/>
    <dgm:cxn modelId="{39748A7E-4032-4673-A72B-81801E4B9CAF}" type="presOf" srcId="{078C30D4-9ED8-4E32-9CF6-4BB95D71ED6D}" destId="{44FCED2C-3342-42E3-AEC7-B093DA53BE48}" srcOrd="0" destOrd="0" presId="urn:microsoft.com/office/officeart/2005/8/layout/vList2"/>
    <dgm:cxn modelId="{FED7DAE6-D125-421C-A5F0-31FC4919FD98}" srcId="{078C30D4-9ED8-4E32-9CF6-4BB95D71ED6D}" destId="{45AFB1E3-A072-4E74-BDA1-4B90A15E533D}" srcOrd="3" destOrd="0" parTransId="{A006771F-5859-4585-B26E-7C61C88F0F43}" sibTransId="{ABA99C76-52F5-4257-88CE-67721D92F314}"/>
    <dgm:cxn modelId="{190C27BD-6772-4F54-B916-693737F296B4}" type="presOf" srcId="{1DD968E6-C2A1-474D-8BD5-A431453476DD}" destId="{5105AFAC-EF63-46BD-A3C8-0513F64E9A39}" srcOrd="0" destOrd="0" presId="urn:microsoft.com/office/officeart/2005/8/layout/vList2"/>
    <dgm:cxn modelId="{D1ADAF56-8462-4AD4-90C4-AFF50C11ADCA}" srcId="{078C30D4-9ED8-4E32-9CF6-4BB95D71ED6D}" destId="{A8DCD4D5-6796-4BD3-A6A1-2C396D140828}" srcOrd="5" destOrd="0" parTransId="{AB61F0E8-BA71-49E2-ACC9-A7CB5115D4C8}" sibTransId="{6C3FC1CB-0B0C-4FBE-843F-556E76D6CC31}"/>
    <dgm:cxn modelId="{7E8BEE23-4846-49C3-83AE-7F4978ADCC4F}" type="presOf" srcId="{A8DCD4D5-6796-4BD3-A6A1-2C396D140828}" destId="{CBA1FE04-26D2-4325-B135-915C981DCC12}" srcOrd="0" destOrd="0" presId="urn:microsoft.com/office/officeart/2005/8/layout/vList2"/>
    <dgm:cxn modelId="{4603EF84-2416-43F9-89E2-0323535DBB9C}" type="presOf" srcId="{4C5C0E0C-7480-4406-A040-D731C45E849D}" destId="{D03DAF6B-31B8-4303-9506-4742A287AAE3}" srcOrd="0" destOrd="0" presId="urn:microsoft.com/office/officeart/2005/8/layout/vList2"/>
    <dgm:cxn modelId="{370C1AAD-5568-4E34-A632-A89D5E8844AD}" srcId="{078C30D4-9ED8-4E32-9CF6-4BB95D71ED6D}" destId="{808747AB-DD5A-42B1-A630-1A4BBF1158B6}" srcOrd="0" destOrd="0" parTransId="{978BBBEE-A77E-43C8-983F-0BD96A336691}" sibTransId="{9D0A0394-712C-4952-A735-CC423400FAD4}"/>
    <dgm:cxn modelId="{C00AF84C-82F3-4309-8E76-BA85C80B29F2}" srcId="{078C30D4-9ED8-4E32-9CF6-4BB95D71ED6D}" destId="{40103ED6-F7FE-4B9A-8EF0-C84DD96F19F9}" srcOrd="6" destOrd="0" parTransId="{D5F29D39-A3C5-4F97-91C4-09CC6AA41232}" sibTransId="{4A0D7DCA-9AE8-418E-8BE1-5C9A2CFBDF76}"/>
    <dgm:cxn modelId="{8651E6DA-6878-41DB-898A-46760032F517}" srcId="{078C30D4-9ED8-4E32-9CF6-4BB95D71ED6D}" destId="{0FD81FC1-BD9C-4DE8-A86A-0D7F35C86435}" srcOrd="1" destOrd="0" parTransId="{A44F9C9C-6390-4B6D-85A4-524BD8A2C957}" sibTransId="{EB34F61F-6ADD-47EB-8AF8-E5281933D96D}"/>
    <dgm:cxn modelId="{945454B2-3394-48BE-9C91-18947E5564B5}" type="presOf" srcId="{808747AB-DD5A-42B1-A630-1A4BBF1158B6}" destId="{99EA7A87-0373-4ACC-9BCB-8403F86A6DD6}" srcOrd="0" destOrd="0" presId="urn:microsoft.com/office/officeart/2005/8/layout/vList2"/>
    <dgm:cxn modelId="{C5CE70F6-B4B4-4735-9CB2-3F572D18606A}" type="presOf" srcId="{0FD81FC1-BD9C-4DE8-A86A-0D7F35C86435}" destId="{A746D0C3-3F82-4F4A-88ED-91B59D6549FC}" srcOrd="0" destOrd="0" presId="urn:microsoft.com/office/officeart/2005/8/layout/vList2"/>
    <dgm:cxn modelId="{44D288E2-AB6B-4381-B439-0D08A01DF7FD}" srcId="{078C30D4-9ED8-4E32-9CF6-4BB95D71ED6D}" destId="{4C5C0E0C-7480-4406-A040-D731C45E849D}" srcOrd="4" destOrd="0" parTransId="{39C4E21A-D82C-4E52-B590-56E98D7B438F}" sibTransId="{551B1F79-13E8-405B-BA85-828C05595604}"/>
    <dgm:cxn modelId="{C536070F-1A55-4F4B-9BB1-DFD80F22DB83}" type="presOf" srcId="{45AFB1E3-A072-4E74-BDA1-4B90A15E533D}" destId="{5434D2E4-87DB-48CD-ABDA-F314EF1ADF84}" srcOrd="0" destOrd="0" presId="urn:microsoft.com/office/officeart/2005/8/layout/vList2"/>
    <dgm:cxn modelId="{374B2925-2537-41AF-BE99-3A5D5536CCF2}" type="presParOf" srcId="{44FCED2C-3342-42E3-AEC7-B093DA53BE48}" destId="{99EA7A87-0373-4ACC-9BCB-8403F86A6DD6}" srcOrd="0" destOrd="0" presId="urn:microsoft.com/office/officeart/2005/8/layout/vList2"/>
    <dgm:cxn modelId="{00E14E44-1B16-4232-BC54-3A646FDA5432}" type="presParOf" srcId="{44FCED2C-3342-42E3-AEC7-B093DA53BE48}" destId="{3781AD5A-270C-405B-80A1-E06728672460}" srcOrd="1" destOrd="0" presId="urn:microsoft.com/office/officeart/2005/8/layout/vList2"/>
    <dgm:cxn modelId="{D09C34AC-F88C-4551-92B2-D98D751CB1F5}" type="presParOf" srcId="{44FCED2C-3342-42E3-AEC7-B093DA53BE48}" destId="{A746D0C3-3F82-4F4A-88ED-91B59D6549FC}" srcOrd="2" destOrd="0" presId="urn:microsoft.com/office/officeart/2005/8/layout/vList2"/>
    <dgm:cxn modelId="{139B3DCF-435A-4537-ABE7-B35BCA3775A9}" type="presParOf" srcId="{44FCED2C-3342-42E3-AEC7-B093DA53BE48}" destId="{38FD6CEC-3187-4DEE-811A-AA8F8B60164B}" srcOrd="3" destOrd="0" presId="urn:microsoft.com/office/officeart/2005/8/layout/vList2"/>
    <dgm:cxn modelId="{3E8580AC-9D0A-4F87-87A2-DA8F151FC6E6}" type="presParOf" srcId="{44FCED2C-3342-42E3-AEC7-B093DA53BE48}" destId="{5105AFAC-EF63-46BD-A3C8-0513F64E9A39}" srcOrd="4" destOrd="0" presId="urn:microsoft.com/office/officeart/2005/8/layout/vList2"/>
    <dgm:cxn modelId="{EAF22B61-1019-480A-8AEE-DBE6F384DCE5}" type="presParOf" srcId="{44FCED2C-3342-42E3-AEC7-B093DA53BE48}" destId="{F1E9E21C-FD6F-4C3C-9B8D-F163A6D37D89}" srcOrd="5" destOrd="0" presId="urn:microsoft.com/office/officeart/2005/8/layout/vList2"/>
    <dgm:cxn modelId="{5BBA6A09-B376-46A7-A31B-DAE392AC5A5A}" type="presParOf" srcId="{44FCED2C-3342-42E3-AEC7-B093DA53BE48}" destId="{5434D2E4-87DB-48CD-ABDA-F314EF1ADF84}" srcOrd="6" destOrd="0" presId="urn:microsoft.com/office/officeart/2005/8/layout/vList2"/>
    <dgm:cxn modelId="{378A2C77-F0D8-4765-9797-77F514FCD717}" type="presParOf" srcId="{44FCED2C-3342-42E3-AEC7-B093DA53BE48}" destId="{8E8DBF43-B76B-4FCE-BDA0-8B6BC7E6E2F4}" srcOrd="7" destOrd="0" presId="urn:microsoft.com/office/officeart/2005/8/layout/vList2"/>
    <dgm:cxn modelId="{B14C37AB-3461-4E0D-AF51-8E381CEC5E02}" type="presParOf" srcId="{44FCED2C-3342-42E3-AEC7-B093DA53BE48}" destId="{D03DAF6B-31B8-4303-9506-4742A287AAE3}" srcOrd="8" destOrd="0" presId="urn:microsoft.com/office/officeart/2005/8/layout/vList2"/>
    <dgm:cxn modelId="{C4F2B954-1B32-4F4C-B318-47CA6FA41FAB}" type="presParOf" srcId="{44FCED2C-3342-42E3-AEC7-B093DA53BE48}" destId="{65317F5F-F7BE-447A-BA6E-7C3FDF33861B}" srcOrd="9" destOrd="0" presId="urn:microsoft.com/office/officeart/2005/8/layout/vList2"/>
    <dgm:cxn modelId="{9A283AE3-1D4F-4151-91F9-9367681CA0B7}" type="presParOf" srcId="{44FCED2C-3342-42E3-AEC7-B093DA53BE48}" destId="{CBA1FE04-26D2-4325-B135-915C981DCC12}" srcOrd="10" destOrd="0" presId="urn:microsoft.com/office/officeart/2005/8/layout/vList2"/>
    <dgm:cxn modelId="{25775564-C607-4C15-B334-6499ADDF2C6E}" type="presParOf" srcId="{44FCED2C-3342-42E3-AEC7-B093DA53BE48}" destId="{05924E56-765C-47BB-BE15-280220B24B80}" srcOrd="11" destOrd="0" presId="urn:microsoft.com/office/officeart/2005/8/layout/vList2"/>
    <dgm:cxn modelId="{2FB6F7C1-85C6-4D31-822A-0D771BB06F70}" type="presParOf" srcId="{44FCED2C-3342-42E3-AEC7-B093DA53BE48}" destId="{EAD4608A-28E0-4182-840D-9B1A521F3176}" srcOrd="12" destOrd="0" presId="urn:microsoft.com/office/officeart/2005/8/layout/vList2"/>
    <dgm:cxn modelId="{6E5FD2CE-4128-425E-A666-96807BAC9B41}" type="presParOf" srcId="{44FCED2C-3342-42E3-AEC7-B093DA53BE48}" destId="{9840298B-1921-47E0-924A-FE3247187E47}" srcOrd="13" destOrd="0" presId="urn:microsoft.com/office/officeart/2005/8/layout/vList2"/>
    <dgm:cxn modelId="{CA80EABB-9021-43B4-AD82-E27B51B35FD9}" type="presParOf" srcId="{44FCED2C-3342-42E3-AEC7-B093DA53BE48}" destId="{C387A64E-DEBD-4284-A375-D60468ABE1EA}" srcOrd="1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70E63F8-8FE5-422C-AD70-4F7B66B1F431}"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7FE11498-D242-41CB-AC08-CF75600C3A94}">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Before you audit the draft, call a grace period of least 2 to 3 days.</a:t>
          </a:r>
          <a:endParaRPr lang="en-US" dirty="0">
            <a:solidFill>
              <a:schemeClr val="tx1"/>
            </a:solidFill>
          </a:endParaRPr>
        </a:p>
      </dgm:t>
    </dgm:pt>
    <dgm:pt modelId="{A1E17179-8738-4EA1-A820-7EE032536C33}" type="parTrans" cxnId="{EDC9CD40-C49F-4BBE-93FE-1DD7BD9B9358}">
      <dgm:prSet/>
      <dgm:spPr/>
      <dgm:t>
        <a:bodyPr/>
        <a:lstStyle/>
        <a:p>
          <a:endParaRPr lang="en-US"/>
        </a:p>
      </dgm:t>
    </dgm:pt>
    <dgm:pt modelId="{7CA571C6-E64E-4DFB-94A7-6DA5A6E9073B}" type="sibTrans" cxnId="{EDC9CD40-C49F-4BBE-93FE-1DD7BD9B9358}">
      <dgm:prSet/>
      <dgm:spPr/>
      <dgm:t>
        <a:bodyPr/>
        <a:lstStyle/>
        <a:p>
          <a:endParaRPr lang="en-US"/>
        </a:p>
      </dgm:t>
    </dgm:pt>
    <dgm:pt modelId="{DC1D2484-7B98-4309-8544-CA3893913109}">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Begin the draft by reading the work aloud. </a:t>
          </a:r>
          <a:endParaRPr lang="en-US" dirty="0">
            <a:solidFill>
              <a:schemeClr val="tx1"/>
            </a:solidFill>
          </a:endParaRPr>
        </a:p>
      </dgm:t>
    </dgm:pt>
    <dgm:pt modelId="{FBB8BF03-18FA-44A0-9CFA-E14262EF1114}" type="parTrans" cxnId="{08A05B47-CA15-47E1-A5A5-0B5254705E7B}">
      <dgm:prSet/>
      <dgm:spPr/>
      <dgm:t>
        <a:bodyPr/>
        <a:lstStyle/>
        <a:p>
          <a:endParaRPr lang="en-US"/>
        </a:p>
      </dgm:t>
    </dgm:pt>
    <dgm:pt modelId="{467AA8A9-209B-44BF-ACC7-9D5DDBA55653}" type="sibTrans" cxnId="{08A05B47-CA15-47E1-A5A5-0B5254705E7B}">
      <dgm:prSet/>
      <dgm:spPr/>
      <dgm:t>
        <a:bodyPr/>
        <a:lstStyle/>
        <a:p>
          <a:endParaRPr lang="en-US"/>
        </a:p>
      </dgm:t>
    </dgm:pt>
    <dgm:pt modelId="{F57DDF38-3B72-4FE4-932F-DD0C8F2B53F9}">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After completing the oral review, audit the content of the work.  </a:t>
          </a:r>
          <a:endParaRPr lang="en-US" dirty="0">
            <a:solidFill>
              <a:schemeClr val="tx1"/>
            </a:solidFill>
          </a:endParaRPr>
        </a:p>
      </dgm:t>
    </dgm:pt>
    <dgm:pt modelId="{5CE98AC1-09E7-4399-8512-AC8CC31003F0}" type="parTrans" cxnId="{222B0214-B301-4C76-BAFF-D485F5BAE3DB}">
      <dgm:prSet/>
      <dgm:spPr/>
      <dgm:t>
        <a:bodyPr/>
        <a:lstStyle/>
        <a:p>
          <a:endParaRPr lang="en-US"/>
        </a:p>
      </dgm:t>
    </dgm:pt>
    <dgm:pt modelId="{E56CC4E1-122A-4981-8A1A-E7CFDCB4C9F8}" type="sibTrans" cxnId="{222B0214-B301-4C76-BAFF-D485F5BAE3DB}">
      <dgm:prSet/>
      <dgm:spPr/>
      <dgm:t>
        <a:bodyPr/>
        <a:lstStyle/>
        <a:p>
          <a:endParaRPr lang="en-US"/>
        </a:p>
      </dgm:t>
    </dgm:pt>
    <dgm:pt modelId="{0E2CD382-20D8-4B70-8739-ABDDA2BD84F1}">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Once the content audit is finished, audit for grammar and composition. </a:t>
          </a:r>
          <a:endParaRPr lang="en-US" dirty="0">
            <a:solidFill>
              <a:schemeClr val="tx1"/>
            </a:solidFill>
          </a:endParaRPr>
        </a:p>
      </dgm:t>
    </dgm:pt>
    <dgm:pt modelId="{01510C49-B213-4B6C-88C8-8BAE1D835170}" type="parTrans" cxnId="{7EDD1104-E0C5-4824-B6BA-C7256B16E8E3}">
      <dgm:prSet/>
      <dgm:spPr/>
      <dgm:t>
        <a:bodyPr/>
        <a:lstStyle/>
        <a:p>
          <a:endParaRPr lang="en-US"/>
        </a:p>
      </dgm:t>
    </dgm:pt>
    <dgm:pt modelId="{931E3158-30D3-4430-9D4D-DBB8B7553B3A}" type="sibTrans" cxnId="{7EDD1104-E0C5-4824-B6BA-C7256B16E8E3}">
      <dgm:prSet/>
      <dgm:spPr/>
      <dgm:t>
        <a:bodyPr/>
        <a:lstStyle/>
        <a:p>
          <a:endParaRPr lang="en-US"/>
        </a:p>
      </dgm:t>
    </dgm:pt>
    <dgm:pt modelId="{31442AF8-D707-4BFD-9267-F3054C86635F}">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Complete the preliminary audit by aligning the draft to the subject outline. </a:t>
          </a:r>
          <a:endParaRPr lang="en-US" dirty="0">
            <a:solidFill>
              <a:schemeClr val="tx1"/>
            </a:solidFill>
          </a:endParaRPr>
        </a:p>
      </dgm:t>
    </dgm:pt>
    <dgm:pt modelId="{351EBA69-5B74-469F-8FDB-FB3CFFADEC21}" type="parTrans" cxnId="{9B3B9762-C8FC-4FCD-BAE3-D9A135B8208A}">
      <dgm:prSet/>
      <dgm:spPr/>
      <dgm:t>
        <a:bodyPr/>
        <a:lstStyle/>
        <a:p>
          <a:endParaRPr lang="en-US"/>
        </a:p>
      </dgm:t>
    </dgm:pt>
    <dgm:pt modelId="{223BE4A9-245A-491D-BAE9-E2FF1FD85CCB}" type="sibTrans" cxnId="{9B3B9762-C8FC-4FCD-BAE3-D9A135B8208A}">
      <dgm:prSet/>
      <dgm:spPr/>
      <dgm:t>
        <a:bodyPr/>
        <a:lstStyle/>
        <a:p>
          <a:endParaRPr lang="en-US"/>
        </a:p>
      </dgm:t>
    </dgm:pt>
    <dgm:pt modelId="{9F5B7CDF-77CB-4BE7-9D94-912EEA099645}">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When the audit is completed, reread for a global view of the work. </a:t>
          </a:r>
          <a:endParaRPr lang="en-US" dirty="0">
            <a:solidFill>
              <a:schemeClr val="tx1"/>
            </a:solidFill>
          </a:endParaRPr>
        </a:p>
      </dgm:t>
    </dgm:pt>
    <dgm:pt modelId="{7CE2B452-26E8-48B9-9C38-B6E741A06CD0}" type="parTrans" cxnId="{38A625F6-CBC2-4409-BDF1-FAE09302D256}">
      <dgm:prSet/>
      <dgm:spPr/>
      <dgm:t>
        <a:bodyPr/>
        <a:lstStyle/>
        <a:p>
          <a:endParaRPr lang="en-US"/>
        </a:p>
      </dgm:t>
    </dgm:pt>
    <dgm:pt modelId="{B83A27C3-A0A9-48CD-BABE-BAED2524F9E7}" type="sibTrans" cxnId="{38A625F6-CBC2-4409-BDF1-FAE09302D256}">
      <dgm:prSet/>
      <dgm:spPr/>
      <dgm:t>
        <a:bodyPr/>
        <a:lstStyle/>
        <a:p>
          <a:endParaRPr lang="en-US"/>
        </a:p>
      </dgm:t>
    </dgm:pt>
    <dgm:pt modelId="{80CA0BE6-4CD7-4980-8FD0-23AF8CDC0775}">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Re-check for content integrity and logic. </a:t>
          </a:r>
          <a:endParaRPr lang="en-US" dirty="0">
            <a:solidFill>
              <a:schemeClr val="tx1"/>
            </a:solidFill>
          </a:endParaRPr>
        </a:p>
      </dgm:t>
    </dgm:pt>
    <dgm:pt modelId="{C219B08A-975E-492C-B52F-8FACC2F84E04}" type="parTrans" cxnId="{B7F4C4CE-F6DA-4BB5-BCD6-DF30B2792C97}">
      <dgm:prSet/>
      <dgm:spPr/>
      <dgm:t>
        <a:bodyPr/>
        <a:lstStyle/>
        <a:p>
          <a:endParaRPr lang="en-US"/>
        </a:p>
      </dgm:t>
    </dgm:pt>
    <dgm:pt modelId="{F29A923C-6E47-45B3-8E96-05611DD66494}" type="sibTrans" cxnId="{B7F4C4CE-F6DA-4BB5-BCD6-DF30B2792C97}">
      <dgm:prSet/>
      <dgm:spPr/>
      <dgm:t>
        <a:bodyPr/>
        <a:lstStyle/>
        <a:p>
          <a:endParaRPr lang="en-US"/>
        </a:p>
      </dgm:t>
    </dgm:pt>
    <dgm:pt modelId="{7CE9111A-9AFD-47BB-A199-407B6174126E}">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Look for blind spots. </a:t>
          </a:r>
          <a:endParaRPr lang="en-US" dirty="0">
            <a:solidFill>
              <a:schemeClr val="tx1"/>
            </a:solidFill>
          </a:endParaRPr>
        </a:p>
      </dgm:t>
    </dgm:pt>
    <dgm:pt modelId="{659BD4C9-071C-454F-BB96-05510DF5C993}" type="parTrans" cxnId="{E471C2BE-57EF-4C9C-87FE-0E2488E0BF97}">
      <dgm:prSet/>
      <dgm:spPr/>
      <dgm:t>
        <a:bodyPr/>
        <a:lstStyle/>
        <a:p>
          <a:endParaRPr lang="en-US"/>
        </a:p>
      </dgm:t>
    </dgm:pt>
    <dgm:pt modelId="{C506EF45-52A9-4B46-9ECB-C444E06296A7}" type="sibTrans" cxnId="{E471C2BE-57EF-4C9C-87FE-0E2488E0BF97}">
      <dgm:prSet/>
      <dgm:spPr/>
      <dgm:t>
        <a:bodyPr/>
        <a:lstStyle/>
        <a:p>
          <a:endParaRPr lang="en-US"/>
        </a:p>
      </dgm:t>
    </dgm:pt>
    <dgm:pt modelId="{24947F81-21EB-4578-991F-6143F54DBDB2}">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Insure that the appropriate transitions are made. </a:t>
          </a:r>
          <a:endParaRPr lang="en-US" dirty="0">
            <a:solidFill>
              <a:schemeClr val="tx1"/>
            </a:solidFill>
          </a:endParaRPr>
        </a:p>
      </dgm:t>
    </dgm:pt>
    <dgm:pt modelId="{48BC8585-3BCF-4D45-9992-907AB9C42EB3}" type="parTrans" cxnId="{D16061E2-5906-4E1D-AA98-38CC443FE84A}">
      <dgm:prSet/>
      <dgm:spPr/>
      <dgm:t>
        <a:bodyPr/>
        <a:lstStyle/>
        <a:p>
          <a:endParaRPr lang="en-US"/>
        </a:p>
      </dgm:t>
    </dgm:pt>
    <dgm:pt modelId="{204B8DCD-C514-49B3-89D9-370DCFC1CF5C}" type="sibTrans" cxnId="{D16061E2-5906-4E1D-AA98-38CC443FE84A}">
      <dgm:prSet/>
      <dgm:spPr/>
      <dgm:t>
        <a:bodyPr/>
        <a:lstStyle/>
        <a:p>
          <a:endParaRPr lang="en-US"/>
        </a:p>
      </dgm:t>
    </dgm:pt>
    <dgm:pt modelId="{1BA47397-3C8D-4E47-BC4E-DE55C98DC4FA}">
      <dgm:prSet/>
      <dgm:spPr>
        <a:gradFill flip="none" rotWithShape="0">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dgm:spPr>
      <dgm:t>
        <a:bodyPr/>
        <a:lstStyle/>
        <a:p>
          <a:r>
            <a:rPr lang="en-US" b="1" dirty="0">
              <a:solidFill>
                <a:schemeClr val="tx1"/>
              </a:solidFill>
            </a:rPr>
            <a:t>Double check the order and the sequence of ideas.</a:t>
          </a:r>
          <a:endParaRPr lang="en-US" dirty="0">
            <a:solidFill>
              <a:schemeClr val="tx1"/>
            </a:solidFill>
          </a:endParaRPr>
        </a:p>
      </dgm:t>
    </dgm:pt>
    <dgm:pt modelId="{DB8B0EDF-E532-453A-9785-6F04E2B0E5AB}" type="parTrans" cxnId="{B0262F2F-F327-4AA3-97A7-B61A87370ED0}">
      <dgm:prSet/>
      <dgm:spPr/>
      <dgm:t>
        <a:bodyPr/>
        <a:lstStyle/>
        <a:p>
          <a:endParaRPr lang="en-US"/>
        </a:p>
      </dgm:t>
    </dgm:pt>
    <dgm:pt modelId="{5D254438-92ED-4C36-A338-B85E16756208}" type="sibTrans" cxnId="{B0262F2F-F327-4AA3-97A7-B61A87370ED0}">
      <dgm:prSet/>
      <dgm:spPr/>
      <dgm:t>
        <a:bodyPr/>
        <a:lstStyle/>
        <a:p>
          <a:endParaRPr lang="en-US"/>
        </a:p>
      </dgm:t>
    </dgm:pt>
    <dgm:pt modelId="{735FC43A-DF55-4123-B0AC-5F54C37927E1}" type="pres">
      <dgm:prSet presAssocID="{470E63F8-8FE5-422C-AD70-4F7B66B1F431}" presName="linear" presStyleCnt="0">
        <dgm:presLayoutVars>
          <dgm:animLvl val="lvl"/>
          <dgm:resizeHandles val="exact"/>
        </dgm:presLayoutVars>
      </dgm:prSet>
      <dgm:spPr/>
      <dgm:t>
        <a:bodyPr/>
        <a:lstStyle/>
        <a:p>
          <a:endParaRPr lang="en-US"/>
        </a:p>
      </dgm:t>
    </dgm:pt>
    <dgm:pt modelId="{CC15FF18-9C3E-48C3-87F5-7644D744813E}" type="pres">
      <dgm:prSet presAssocID="{7FE11498-D242-41CB-AC08-CF75600C3A94}" presName="parentText" presStyleLbl="node1" presStyleIdx="0" presStyleCnt="10">
        <dgm:presLayoutVars>
          <dgm:chMax val="0"/>
          <dgm:bulletEnabled val="1"/>
        </dgm:presLayoutVars>
      </dgm:prSet>
      <dgm:spPr/>
      <dgm:t>
        <a:bodyPr/>
        <a:lstStyle/>
        <a:p>
          <a:endParaRPr lang="en-US"/>
        </a:p>
      </dgm:t>
    </dgm:pt>
    <dgm:pt modelId="{1AFC506D-CD77-4989-9A7F-AA280C402399}" type="pres">
      <dgm:prSet presAssocID="{7CA571C6-E64E-4DFB-94A7-6DA5A6E9073B}" presName="spacer" presStyleCnt="0"/>
      <dgm:spPr/>
    </dgm:pt>
    <dgm:pt modelId="{E5E39533-77AB-4929-AC37-822188654027}" type="pres">
      <dgm:prSet presAssocID="{DC1D2484-7B98-4309-8544-CA3893913109}" presName="parentText" presStyleLbl="node1" presStyleIdx="1" presStyleCnt="10">
        <dgm:presLayoutVars>
          <dgm:chMax val="0"/>
          <dgm:bulletEnabled val="1"/>
        </dgm:presLayoutVars>
      </dgm:prSet>
      <dgm:spPr/>
      <dgm:t>
        <a:bodyPr/>
        <a:lstStyle/>
        <a:p>
          <a:endParaRPr lang="en-US"/>
        </a:p>
      </dgm:t>
    </dgm:pt>
    <dgm:pt modelId="{A0746AB6-CFE2-43AD-AB74-D90BAAD11218}" type="pres">
      <dgm:prSet presAssocID="{467AA8A9-209B-44BF-ACC7-9D5DDBA55653}" presName="spacer" presStyleCnt="0"/>
      <dgm:spPr/>
    </dgm:pt>
    <dgm:pt modelId="{515DE9FA-5198-4D38-B803-80C843141CC6}" type="pres">
      <dgm:prSet presAssocID="{F57DDF38-3B72-4FE4-932F-DD0C8F2B53F9}" presName="parentText" presStyleLbl="node1" presStyleIdx="2" presStyleCnt="10">
        <dgm:presLayoutVars>
          <dgm:chMax val="0"/>
          <dgm:bulletEnabled val="1"/>
        </dgm:presLayoutVars>
      </dgm:prSet>
      <dgm:spPr/>
      <dgm:t>
        <a:bodyPr/>
        <a:lstStyle/>
        <a:p>
          <a:endParaRPr lang="en-US"/>
        </a:p>
      </dgm:t>
    </dgm:pt>
    <dgm:pt modelId="{CB742A12-CC8A-4A5D-A4AC-5C0AF569551D}" type="pres">
      <dgm:prSet presAssocID="{E56CC4E1-122A-4981-8A1A-E7CFDCB4C9F8}" presName="spacer" presStyleCnt="0"/>
      <dgm:spPr/>
    </dgm:pt>
    <dgm:pt modelId="{3B6FC0B1-2791-4398-A88A-9F3B617E8F3D}" type="pres">
      <dgm:prSet presAssocID="{0E2CD382-20D8-4B70-8739-ABDDA2BD84F1}" presName="parentText" presStyleLbl="node1" presStyleIdx="3" presStyleCnt="10">
        <dgm:presLayoutVars>
          <dgm:chMax val="0"/>
          <dgm:bulletEnabled val="1"/>
        </dgm:presLayoutVars>
      </dgm:prSet>
      <dgm:spPr/>
      <dgm:t>
        <a:bodyPr/>
        <a:lstStyle/>
        <a:p>
          <a:endParaRPr lang="en-US"/>
        </a:p>
      </dgm:t>
    </dgm:pt>
    <dgm:pt modelId="{AF4A2066-1BC9-489D-830D-1485A181DDA1}" type="pres">
      <dgm:prSet presAssocID="{931E3158-30D3-4430-9D4D-DBB8B7553B3A}" presName="spacer" presStyleCnt="0"/>
      <dgm:spPr/>
    </dgm:pt>
    <dgm:pt modelId="{D88ABAB4-638F-4D01-8514-9AEBC6E63B86}" type="pres">
      <dgm:prSet presAssocID="{31442AF8-D707-4BFD-9267-F3054C86635F}" presName="parentText" presStyleLbl="node1" presStyleIdx="4" presStyleCnt="10">
        <dgm:presLayoutVars>
          <dgm:chMax val="0"/>
          <dgm:bulletEnabled val="1"/>
        </dgm:presLayoutVars>
      </dgm:prSet>
      <dgm:spPr/>
      <dgm:t>
        <a:bodyPr/>
        <a:lstStyle/>
        <a:p>
          <a:endParaRPr lang="en-US"/>
        </a:p>
      </dgm:t>
    </dgm:pt>
    <dgm:pt modelId="{333D4D2D-25A5-4718-BCBB-151E1E30A731}" type="pres">
      <dgm:prSet presAssocID="{223BE4A9-245A-491D-BAE9-E2FF1FD85CCB}" presName="spacer" presStyleCnt="0"/>
      <dgm:spPr/>
    </dgm:pt>
    <dgm:pt modelId="{AB29C607-1317-4A64-8E66-B2282EB041E7}" type="pres">
      <dgm:prSet presAssocID="{9F5B7CDF-77CB-4BE7-9D94-912EEA099645}" presName="parentText" presStyleLbl="node1" presStyleIdx="5" presStyleCnt="10">
        <dgm:presLayoutVars>
          <dgm:chMax val="0"/>
          <dgm:bulletEnabled val="1"/>
        </dgm:presLayoutVars>
      </dgm:prSet>
      <dgm:spPr/>
      <dgm:t>
        <a:bodyPr/>
        <a:lstStyle/>
        <a:p>
          <a:endParaRPr lang="en-US"/>
        </a:p>
      </dgm:t>
    </dgm:pt>
    <dgm:pt modelId="{B18460F1-17B7-40CB-A1C5-1ADB1CADC005}" type="pres">
      <dgm:prSet presAssocID="{B83A27C3-A0A9-48CD-BABE-BAED2524F9E7}" presName="spacer" presStyleCnt="0"/>
      <dgm:spPr/>
    </dgm:pt>
    <dgm:pt modelId="{C91BB30B-ADC1-44E5-87F3-BE9FBF6164E0}" type="pres">
      <dgm:prSet presAssocID="{80CA0BE6-4CD7-4980-8FD0-23AF8CDC0775}" presName="parentText" presStyleLbl="node1" presStyleIdx="6" presStyleCnt="10">
        <dgm:presLayoutVars>
          <dgm:chMax val="0"/>
          <dgm:bulletEnabled val="1"/>
        </dgm:presLayoutVars>
      </dgm:prSet>
      <dgm:spPr/>
      <dgm:t>
        <a:bodyPr/>
        <a:lstStyle/>
        <a:p>
          <a:endParaRPr lang="en-US"/>
        </a:p>
      </dgm:t>
    </dgm:pt>
    <dgm:pt modelId="{E41C0D50-CD09-456A-9FC0-D3448121800F}" type="pres">
      <dgm:prSet presAssocID="{F29A923C-6E47-45B3-8E96-05611DD66494}" presName="spacer" presStyleCnt="0"/>
      <dgm:spPr/>
    </dgm:pt>
    <dgm:pt modelId="{F50A69CE-F27A-480A-A226-CEA77793D79C}" type="pres">
      <dgm:prSet presAssocID="{7CE9111A-9AFD-47BB-A199-407B6174126E}" presName="parentText" presStyleLbl="node1" presStyleIdx="7" presStyleCnt="10">
        <dgm:presLayoutVars>
          <dgm:chMax val="0"/>
          <dgm:bulletEnabled val="1"/>
        </dgm:presLayoutVars>
      </dgm:prSet>
      <dgm:spPr/>
      <dgm:t>
        <a:bodyPr/>
        <a:lstStyle/>
        <a:p>
          <a:endParaRPr lang="en-US"/>
        </a:p>
      </dgm:t>
    </dgm:pt>
    <dgm:pt modelId="{40B23174-07C4-4A74-AE56-B076EF8ED5AC}" type="pres">
      <dgm:prSet presAssocID="{C506EF45-52A9-4B46-9ECB-C444E06296A7}" presName="spacer" presStyleCnt="0"/>
      <dgm:spPr/>
    </dgm:pt>
    <dgm:pt modelId="{E019C227-805C-471E-A873-6946F7A23790}" type="pres">
      <dgm:prSet presAssocID="{24947F81-21EB-4578-991F-6143F54DBDB2}" presName="parentText" presStyleLbl="node1" presStyleIdx="8" presStyleCnt="10">
        <dgm:presLayoutVars>
          <dgm:chMax val="0"/>
          <dgm:bulletEnabled val="1"/>
        </dgm:presLayoutVars>
      </dgm:prSet>
      <dgm:spPr/>
      <dgm:t>
        <a:bodyPr/>
        <a:lstStyle/>
        <a:p>
          <a:endParaRPr lang="en-US"/>
        </a:p>
      </dgm:t>
    </dgm:pt>
    <dgm:pt modelId="{5DD9C451-4C84-4578-ABFB-CAE5D933484C}" type="pres">
      <dgm:prSet presAssocID="{204B8DCD-C514-49B3-89D9-370DCFC1CF5C}" presName="spacer" presStyleCnt="0"/>
      <dgm:spPr/>
    </dgm:pt>
    <dgm:pt modelId="{76E1E0D4-1385-4DC8-BB54-72822089C11F}" type="pres">
      <dgm:prSet presAssocID="{1BA47397-3C8D-4E47-BC4E-DE55C98DC4FA}" presName="parentText" presStyleLbl="node1" presStyleIdx="9" presStyleCnt="10">
        <dgm:presLayoutVars>
          <dgm:chMax val="0"/>
          <dgm:bulletEnabled val="1"/>
        </dgm:presLayoutVars>
      </dgm:prSet>
      <dgm:spPr/>
      <dgm:t>
        <a:bodyPr/>
        <a:lstStyle/>
        <a:p>
          <a:endParaRPr lang="en-US"/>
        </a:p>
      </dgm:t>
    </dgm:pt>
  </dgm:ptLst>
  <dgm:cxnLst>
    <dgm:cxn modelId="{86526884-2CA8-4BC3-85B3-934D80C40026}" type="presOf" srcId="{F57DDF38-3B72-4FE4-932F-DD0C8F2B53F9}" destId="{515DE9FA-5198-4D38-B803-80C843141CC6}" srcOrd="0" destOrd="0" presId="urn:microsoft.com/office/officeart/2005/8/layout/vList2"/>
    <dgm:cxn modelId="{222B0214-B301-4C76-BAFF-D485F5BAE3DB}" srcId="{470E63F8-8FE5-422C-AD70-4F7B66B1F431}" destId="{F57DDF38-3B72-4FE4-932F-DD0C8F2B53F9}" srcOrd="2" destOrd="0" parTransId="{5CE98AC1-09E7-4399-8512-AC8CC31003F0}" sibTransId="{E56CC4E1-122A-4981-8A1A-E7CFDCB4C9F8}"/>
    <dgm:cxn modelId="{B0262F2F-F327-4AA3-97A7-B61A87370ED0}" srcId="{470E63F8-8FE5-422C-AD70-4F7B66B1F431}" destId="{1BA47397-3C8D-4E47-BC4E-DE55C98DC4FA}" srcOrd="9" destOrd="0" parTransId="{DB8B0EDF-E532-453A-9785-6F04E2B0E5AB}" sibTransId="{5D254438-92ED-4C36-A338-B85E16756208}"/>
    <dgm:cxn modelId="{CEF1F322-3164-4D0E-8A17-23B88FF01CF0}" type="presOf" srcId="{1BA47397-3C8D-4E47-BC4E-DE55C98DC4FA}" destId="{76E1E0D4-1385-4DC8-BB54-72822089C11F}" srcOrd="0" destOrd="0" presId="urn:microsoft.com/office/officeart/2005/8/layout/vList2"/>
    <dgm:cxn modelId="{A1B5D369-04E0-49AE-952D-FD4BA2FE55E5}" type="presOf" srcId="{0E2CD382-20D8-4B70-8739-ABDDA2BD84F1}" destId="{3B6FC0B1-2791-4398-A88A-9F3B617E8F3D}" srcOrd="0" destOrd="0" presId="urn:microsoft.com/office/officeart/2005/8/layout/vList2"/>
    <dgm:cxn modelId="{E471C2BE-57EF-4C9C-87FE-0E2488E0BF97}" srcId="{470E63F8-8FE5-422C-AD70-4F7B66B1F431}" destId="{7CE9111A-9AFD-47BB-A199-407B6174126E}" srcOrd="7" destOrd="0" parTransId="{659BD4C9-071C-454F-BB96-05510DF5C993}" sibTransId="{C506EF45-52A9-4B46-9ECB-C444E06296A7}"/>
    <dgm:cxn modelId="{580B0B5E-E2E2-427B-B746-60BD9444DD19}" type="presOf" srcId="{24947F81-21EB-4578-991F-6143F54DBDB2}" destId="{E019C227-805C-471E-A873-6946F7A23790}" srcOrd="0" destOrd="0" presId="urn:microsoft.com/office/officeart/2005/8/layout/vList2"/>
    <dgm:cxn modelId="{08A05B47-CA15-47E1-A5A5-0B5254705E7B}" srcId="{470E63F8-8FE5-422C-AD70-4F7B66B1F431}" destId="{DC1D2484-7B98-4309-8544-CA3893913109}" srcOrd="1" destOrd="0" parTransId="{FBB8BF03-18FA-44A0-9CFA-E14262EF1114}" sibTransId="{467AA8A9-209B-44BF-ACC7-9D5DDBA55653}"/>
    <dgm:cxn modelId="{68C8A930-BC6E-424B-86EC-3A130394B9DA}" type="presOf" srcId="{7FE11498-D242-41CB-AC08-CF75600C3A94}" destId="{CC15FF18-9C3E-48C3-87F5-7644D744813E}" srcOrd="0" destOrd="0" presId="urn:microsoft.com/office/officeart/2005/8/layout/vList2"/>
    <dgm:cxn modelId="{9B3B9762-C8FC-4FCD-BAE3-D9A135B8208A}" srcId="{470E63F8-8FE5-422C-AD70-4F7B66B1F431}" destId="{31442AF8-D707-4BFD-9267-F3054C86635F}" srcOrd="4" destOrd="0" parTransId="{351EBA69-5B74-469F-8FDB-FB3CFFADEC21}" sibTransId="{223BE4A9-245A-491D-BAE9-E2FF1FD85CCB}"/>
    <dgm:cxn modelId="{B7F4C4CE-F6DA-4BB5-BCD6-DF30B2792C97}" srcId="{470E63F8-8FE5-422C-AD70-4F7B66B1F431}" destId="{80CA0BE6-4CD7-4980-8FD0-23AF8CDC0775}" srcOrd="6" destOrd="0" parTransId="{C219B08A-975E-492C-B52F-8FACC2F84E04}" sibTransId="{F29A923C-6E47-45B3-8E96-05611DD66494}"/>
    <dgm:cxn modelId="{112410D4-AA16-442D-8549-A61732E3FB24}" type="presOf" srcId="{9F5B7CDF-77CB-4BE7-9D94-912EEA099645}" destId="{AB29C607-1317-4A64-8E66-B2282EB041E7}" srcOrd="0" destOrd="0" presId="urn:microsoft.com/office/officeart/2005/8/layout/vList2"/>
    <dgm:cxn modelId="{3D2C20CE-577A-434D-9F28-826F99E24AB5}" type="presOf" srcId="{31442AF8-D707-4BFD-9267-F3054C86635F}" destId="{D88ABAB4-638F-4D01-8514-9AEBC6E63B86}" srcOrd="0" destOrd="0" presId="urn:microsoft.com/office/officeart/2005/8/layout/vList2"/>
    <dgm:cxn modelId="{489B2ED2-77DE-43ED-9B9F-D13075EDF963}" type="presOf" srcId="{470E63F8-8FE5-422C-AD70-4F7B66B1F431}" destId="{735FC43A-DF55-4123-B0AC-5F54C37927E1}" srcOrd="0" destOrd="0" presId="urn:microsoft.com/office/officeart/2005/8/layout/vList2"/>
    <dgm:cxn modelId="{EDC9CD40-C49F-4BBE-93FE-1DD7BD9B9358}" srcId="{470E63F8-8FE5-422C-AD70-4F7B66B1F431}" destId="{7FE11498-D242-41CB-AC08-CF75600C3A94}" srcOrd="0" destOrd="0" parTransId="{A1E17179-8738-4EA1-A820-7EE032536C33}" sibTransId="{7CA571C6-E64E-4DFB-94A7-6DA5A6E9073B}"/>
    <dgm:cxn modelId="{EB852E58-0160-43CB-90E1-56800917D037}" type="presOf" srcId="{7CE9111A-9AFD-47BB-A199-407B6174126E}" destId="{F50A69CE-F27A-480A-A226-CEA77793D79C}" srcOrd="0" destOrd="0" presId="urn:microsoft.com/office/officeart/2005/8/layout/vList2"/>
    <dgm:cxn modelId="{18FFFAC0-B496-42A1-BB6A-8F667670C12C}" type="presOf" srcId="{80CA0BE6-4CD7-4980-8FD0-23AF8CDC0775}" destId="{C91BB30B-ADC1-44E5-87F3-BE9FBF6164E0}" srcOrd="0" destOrd="0" presId="urn:microsoft.com/office/officeart/2005/8/layout/vList2"/>
    <dgm:cxn modelId="{D16061E2-5906-4E1D-AA98-38CC443FE84A}" srcId="{470E63F8-8FE5-422C-AD70-4F7B66B1F431}" destId="{24947F81-21EB-4578-991F-6143F54DBDB2}" srcOrd="8" destOrd="0" parTransId="{48BC8585-3BCF-4D45-9992-907AB9C42EB3}" sibTransId="{204B8DCD-C514-49B3-89D9-370DCFC1CF5C}"/>
    <dgm:cxn modelId="{38A625F6-CBC2-4409-BDF1-FAE09302D256}" srcId="{470E63F8-8FE5-422C-AD70-4F7B66B1F431}" destId="{9F5B7CDF-77CB-4BE7-9D94-912EEA099645}" srcOrd="5" destOrd="0" parTransId="{7CE2B452-26E8-48B9-9C38-B6E741A06CD0}" sibTransId="{B83A27C3-A0A9-48CD-BABE-BAED2524F9E7}"/>
    <dgm:cxn modelId="{7EDD1104-E0C5-4824-B6BA-C7256B16E8E3}" srcId="{470E63F8-8FE5-422C-AD70-4F7B66B1F431}" destId="{0E2CD382-20D8-4B70-8739-ABDDA2BD84F1}" srcOrd="3" destOrd="0" parTransId="{01510C49-B213-4B6C-88C8-8BAE1D835170}" sibTransId="{931E3158-30D3-4430-9D4D-DBB8B7553B3A}"/>
    <dgm:cxn modelId="{4156FE8C-E76D-4AB7-9939-AAB3DD0E6DAC}" type="presOf" srcId="{DC1D2484-7B98-4309-8544-CA3893913109}" destId="{E5E39533-77AB-4929-AC37-822188654027}" srcOrd="0" destOrd="0" presId="urn:microsoft.com/office/officeart/2005/8/layout/vList2"/>
    <dgm:cxn modelId="{78709A61-8C2E-44D0-AB48-469AAAA18D3E}" type="presParOf" srcId="{735FC43A-DF55-4123-B0AC-5F54C37927E1}" destId="{CC15FF18-9C3E-48C3-87F5-7644D744813E}" srcOrd="0" destOrd="0" presId="urn:microsoft.com/office/officeart/2005/8/layout/vList2"/>
    <dgm:cxn modelId="{D874394F-2C36-4E58-8C09-77CD7585A826}" type="presParOf" srcId="{735FC43A-DF55-4123-B0AC-5F54C37927E1}" destId="{1AFC506D-CD77-4989-9A7F-AA280C402399}" srcOrd="1" destOrd="0" presId="urn:microsoft.com/office/officeart/2005/8/layout/vList2"/>
    <dgm:cxn modelId="{B9057B1D-B7A4-40C2-8682-0AE273CE8A91}" type="presParOf" srcId="{735FC43A-DF55-4123-B0AC-5F54C37927E1}" destId="{E5E39533-77AB-4929-AC37-822188654027}" srcOrd="2" destOrd="0" presId="urn:microsoft.com/office/officeart/2005/8/layout/vList2"/>
    <dgm:cxn modelId="{22EF547C-29E2-4A00-A333-6268F4DB327C}" type="presParOf" srcId="{735FC43A-DF55-4123-B0AC-5F54C37927E1}" destId="{A0746AB6-CFE2-43AD-AB74-D90BAAD11218}" srcOrd="3" destOrd="0" presId="urn:microsoft.com/office/officeart/2005/8/layout/vList2"/>
    <dgm:cxn modelId="{77D18D39-F2FB-4A0C-9DC8-551FDDB46198}" type="presParOf" srcId="{735FC43A-DF55-4123-B0AC-5F54C37927E1}" destId="{515DE9FA-5198-4D38-B803-80C843141CC6}" srcOrd="4" destOrd="0" presId="urn:microsoft.com/office/officeart/2005/8/layout/vList2"/>
    <dgm:cxn modelId="{2453782C-3BDF-497B-8D89-702D8D76344D}" type="presParOf" srcId="{735FC43A-DF55-4123-B0AC-5F54C37927E1}" destId="{CB742A12-CC8A-4A5D-A4AC-5C0AF569551D}" srcOrd="5" destOrd="0" presId="urn:microsoft.com/office/officeart/2005/8/layout/vList2"/>
    <dgm:cxn modelId="{CB3CA989-9E73-4E6D-BAE7-D0EE32DA4751}" type="presParOf" srcId="{735FC43A-DF55-4123-B0AC-5F54C37927E1}" destId="{3B6FC0B1-2791-4398-A88A-9F3B617E8F3D}" srcOrd="6" destOrd="0" presId="urn:microsoft.com/office/officeart/2005/8/layout/vList2"/>
    <dgm:cxn modelId="{1E898B3C-B517-4556-9953-0321E890097E}" type="presParOf" srcId="{735FC43A-DF55-4123-B0AC-5F54C37927E1}" destId="{AF4A2066-1BC9-489D-830D-1485A181DDA1}" srcOrd="7" destOrd="0" presId="urn:microsoft.com/office/officeart/2005/8/layout/vList2"/>
    <dgm:cxn modelId="{E9E3E04B-0348-4D74-AFDE-7E9040986018}" type="presParOf" srcId="{735FC43A-DF55-4123-B0AC-5F54C37927E1}" destId="{D88ABAB4-638F-4D01-8514-9AEBC6E63B86}" srcOrd="8" destOrd="0" presId="urn:microsoft.com/office/officeart/2005/8/layout/vList2"/>
    <dgm:cxn modelId="{C3FD4891-BB80-4262-88D1-818A5BF30813}" type="presParOf" srcId="{735FC43A-DF55-4123-B0AC-5F54C37927E1}" destId="{333D4D2D-25A5-4718-BCBB-151E1E30A731}" srcOrd="9" destOrd="0" presId="urn:microsoft.com/office/officeart/2005/8/layout/vList2"/>
    <dgm:cxn modelId="{AB370EF7-4A36-48A3-A0F1-874D9F6CD39F}" type="presParOf" srcId="{735FC43A-DF55-4123-B0AC-5F54C37927E1}" destId="{AB29C607-1317-4A64-8E66-B2282EB041E7}" srcOrd="10" destOrd="0" presId="urn:microsoft.com/office/officeart/2005/8/layout/vList2"/>
    <dgm:cxn modelId="{6FA357A0-9734-4FB4-AF38-4DFFB5E13B08}" type="presParOf" srcId="{735FC43A-DF55-4123-B0AC-5F54C37927E1}" destId="{B18460F1-17B7-40CB-A1C5-1ADB1CADC005}" srcOrd="11" destOrd="0" presId="urn:microsoft.com/office/officeart/2005/8/layout/vList2"/>
    <dgm:cxn modelId="{2833439C-1B1E-494D-A5C1-1422BB58730A}" type="presParOf" srcId="{735FC43A-DF55-4123-B0AC-5F54C37927E1}" destId="{C91BB30B-ADC1-44E5-87F3-BE9FBF6164E0}" srcOrd="12" destOrd="0" presId="urn:microsoft.com/office/officeart/2005/8/layout/vList2"/>
    <dgm:cxn modelId="{B40DAFBA-CEFB-462E-8FA2-CA23746DC616}" type="presParOf" srcId="{735FC43A-DF55-4123-B0AC-5F54C37927E1}" destId="{E41C0D50-CD09-456A-9FC0-D3448121800F}" srcOrd="13" destOrd="0" presId="urn:microsoft.com/office/officeart/2005/8/layout/vList2"/>
    <dgm:cxn modelId="{C1AEC13D-99C5-4724-8384-F0740A8C70F5}" type="presParOf" srcId="{735FC43A-DF55-4123-B0AC-5F54C37927E1}" destId="{F50A69CE-F27A-480A-A226-CEA77793D79C}" srcOrd="14" destOrd="0" presId="urn:microsoft.com/office/officeart/2005/8/layout/vList2"/>
    <dgm:cxn modelId="{B1DC88E7-F366-44DD-BBE1-B9BDA0211BCC}" type="presParOf" srcId="{735FC43A-DF55-4123-B0AC-5F54C37927E1}" destId="{40B23174-07C4-4A74-AE56-B076EF8ED5AC}" srcOrd="15" destOrd="0" presId="urn:microsoft.com/office/officeart/2005/8/layout/vList2"/>
    <dgm:cxn modelId="{D968FE6D-B8C3-4921-AFD0-373F368C5CA0}" type="presParOf" srcId="{735FC43A-DF55-4123-B0AC-5F54C37927E1}" destId="{E019C227-805C-471E-A873-6946F7A23790}" srcOrd="16" destOrd="0" presId="urn:microsoft.com/office/officeart/2005/8/layout/vList2"/>
    <dgm:cxn modelId="{23B2F353-BA0B-4F57-942E-F675D19D85EA}" type="presParOf" srcId="{735FC43A-DF55-4123-B0AC-5F54C37927E1}" destId="{5DD9C451-4C84-4578-ABFB-CAE5D933484C}" srcOrd="17" destOrd="0" presId="urn:microsoft.com/office/officeart/2005/8/layout/vList2"/>
    <dgm:cxn modelId="{B22185CF-7058-49AC-8AF7-AF5C7A853F4D}" type="presParOf" srcId="{735FC43A-DF55-4123-B0AC-5F54C37927E1}" destId="{76E1E0D4-1385-4DC8-BB54-72822089C11F}" srcOrd="18"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9EA7A87-0373-4ACC-9BCB-8403F86A6DD6}">
      <dsp:nvSpPr>
        <dsp:cNvPr id="0" name=""/>
        <dsp:cNvSpPr/>
      </dsp:nvSpPr>
      <dsp:spPr>
        <a:xfrm>
          <a:off x="0" y="142581"/>
          <a:ext cx="8229600" cy="479700"/>
        </a:xfrm>
        <a:prstGeom prst="roundRect">
          <a:avLst/>
        </a:prstGeom>
        <a:solidFill>
          <a:schemeClr val="accent2">
            <a:alpha val="9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solidFill>
                <a:schemeClr val="tx1">
                  <a:lumMod val="95000"/>
                  <a:lumOff val="5000"/>
                </a:schemeClr>
              </a:solidFill>
            </a:rPr>
            <a:t>What is your topic?</a:t>
          </a:r>
          <a:endParaRPr lang="en-US" sz="2000" kern="1200" dirty="0">
            <a:solidFill>
              <a:schemeClr val="tx1">
                <a:lumMod val="95000"/>
                <a:lumOff val="5000"/>
              </a:schemeClr>
            </a:solidFill>
          </a:endParaRPr>
        </a:p>
      </dsp:txBody>
      <dsp:txXfrm>
        <a:off x="23417" y="165998"/>
        <a:ext cx="8182766" cy="432866"/>
      </dsp:txXfrm>
    </dsp:sp>
    <dsp:sp modelId="{A746D0C3-3F82-4F4A-88ED-91B59D6549FC}">
      <dsp:nvSpPr>
        <dsp:cNvPr id="0" name=""/>
        <dsp:cNvSpPr/>
      </dsp:nvSpPr>
      <dsp:spPr>
        <a:xfrm>
          <a:off x="0" y="679881"/>
          <a:ext cx="8229600" cy="479700"/>
        </a:xfrm>
        <a:prstGeom prst="roundRect">
          <a:avLst/>
        </a:prstGeom>
        <a:solidFill>
          <a:schemeClr val="accent2">
            <a:alpha val="90000"/>
            <a:hueOff val="0"/>
            <a:satOff val="0"/>
            <a:lumOff val="0"/>
            <a:alphaOff val="-5714"/>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solidFill>
                <a:schemeClr val="tx1">
                  <a:lumMod val="95000"/>
                  <a:lumOff val="5000"/>
                </a:schemeClr>
              </a:solidFill>
            </a:rPr>
            <a:t>What do you know about the topic?  </a:t>
          </a:r>
          <a:endParaRPr lang="en-US" sz="2000" kern="1200" dirty="0">
            <a:solidFill>
              <a:schemeClr val="tx1">
                <a:lumMod val="95000"/>
                <a:lumOff val="5000"/>
              </a:schemeClr>
            </a:solidFill>
          </a:endParaRPr>
        </a:p>
      </dsp:txBody>
      <dsp:txXfrm>
        <a:off x="23417" y="703298"/>
        <a:ext cx="8182766" cy="432866"/>
      </dsp:txXfrm>
    </dsp:sp>
    <dsp:sp modelId="{5105AFAC-EF63-46BD-A3C8-0513F64E9A39}">
      <dsp:nvSpPr>
        <dsp:cNvPr id="0" name=""/>
        <dsp:cNvSpPr/>
      </dsp:nvSpPr>
      <dsp:spPr>
        <a:xfrm>
          <a:off x="0" y="1217181"/>
          <a:ext cx="8229600" cy="479700"/>
        </a:xfrm>
        <a:prstGeom prst="roundRect">
          <a:avLst/>
        </a:prstGeom>
        <a:solidFill>
          <a:schemeClr val="accent2">
            <a:alpha val="90000"/>
            <a:hueOff val="0"/>
            <a:satOff val="0"/>
            <a:lumOff val="0"/>
            <a:alphaOff val="-11429"/>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solidFill>
                <a:schemeClr val="tx1">
                  <a:lumMod val="95000"/>
                  <a:lumOff val="5000"/>
                </a:schemeClr>
              </a:solidFill>
            </a:rPr>
            <a:t>What is the context or background surrounding the topic?</a:t>
          </a:r>
          <a:endParaRPr lang="en-US" sz="2000" kern="1200" dirty="0">
            <a:solidFill>
              <a:schemeClr val="tx1">
                <a:lumMod val="95000"/>
                <a:lumOff val="5000"/>
              </a:schemeClr>
            </a:solidFill>
          </a:endParaRPr>
        </a:p>
      </dsp:txBody>
      <dsp:txXfrm>
        <a:off x="23417" y="1240598"/>
        <a:ext cx="8182766" cy="432866"/>
      </dsp:txXfrm>
    </dsp:sp>
    <dsp:sp modelId="{5434D2E4-87DB-48CD-ABDA-F314EF1ADF84}">
      <dsp:nvSpPr>
        <dsp:cNvPr id="0" name=""/>
        <dsp:cNvSpPr/>
      </dsp:nvSpPr>
      <dsp:spPr>
        <a:xfrm>
          <a:off x="0" y="1754481"/>
          <a:ext cx="8229600" cy="479700"/>
        </a:xfrm>
        <a:prstGeom prst="roundRect">
          <a:avLst/>
        </a:prstGeom>
        <a:solidFill>
          <a:schemeClr val="accent2">
            <a:alpha val="90000"/>
            <a:hueOff val="0"/>
            <a:satOff val="0"/>
            <a:lumOff val="0"/>
            <a:alphaOff val="-17143"/>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solidFill>
                <a:schemeClr val="tx1">
                  <a:lumMod val="95000"/>
                  <a:lumOff val="5000"/>
                </a:schemeClr>
              </a:solidFill>
            </a:rPr>
            <a:t>How is this topic significant?</a:t>
          </a:r>
          <a:endParaRPr lang="en-US" sz="2000" kern="1200" dirty="0">
            <a:solidFill>
              <a:schemeClr val="tx1">
                <a:lumMod val="95000"/>
                <a:lumOff val="5000"/>
              </a:schemeClr>
            </a:solidFill>
          </a:endParaRPr>
        </a:p>
      </dsp:txBody>
      <dsp:txXfrm>
        <a:off x="23417" y="1777898"/>
        <a:ext cx="8182766" cy="432866"/>
      </dsp:txXfrm>
    </dsp:sp>
    <dsp:sp modelId="{D03DAF6B-31B8-4303-9506-4742A287AAE3}">
      <dsp:nvSpPr>
        <dsp:cNvPr id="0" name=""/>
        <dsp:cNvSpPr/>
      </dsp:nvSpPr>
      <dsp:spPr>
        <a:xfrm>
          <a:off x="0" y="2291781"/>
          <a:ext cx="8229600" cy="479700"/>
        </a:xfrm>
        <a:prstGeom prst="roundRect">
          <a:avLst/>
        </a:prstGeom>
        <a:solidFill>
          <a:schemeClr val="accent2">
            <a:alpha val="90000"/>
            <a:hueOff val="0"/>
            <a:satOff val="0"/>
            <a:lumOff val="0"/>
            <a:alphaOff val="-22857"/>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solidFill>
                <a:schemeClr val="tx1">
                  <a:lumMod val="95000"/>
                  <a:lumOff val="5000"/>
                </a:schemeClr>
              </a:solidFill>
            </a:rPr>
            <a:t>What is your central claim?  (Thesis)</a:t>
          </a:r>
          <a:endParaRPr lang="en-US" sz="2000" kern="1200" dirty="0">
            <a:solidFill>
              <a:schemeClr val="tx1">
                <a:lumMod val="95000"/>
                <a:lumOff val="5000"/>
              </a:schemeClr>
            </a:solidFill>
          </a:endParaRPr>
        </a:p>
      </dsp:txBody>
      <dsp:txXfrm>
        <a:off x="23417" y="2315198"/>
        <a:ext cx="8182766" cy="432866"/>
      </dsp:txXfrm>
    </dsp:sp>
    <dsp:sp modelId="{CBA1FE04-26D2-4325-B135-915C981DCC12}">
      <dsp:nvSpPr>
        <dsp:cNvPr id="0" name=""/>
        <dsp:cNvSpPr/>
      </dsp:nvSpPr>
      <dsp:spPr>
        <a:xfrm>
          <a:off x="0" y="2829081"/>
          <a:ext cx="8229600" cy="479700"/>
        </a:xfrm>
        <a:prstGeom prst="roundRect">
          <a:avLst/>
        </a:prstGeom>
        <a:solidFill>
          <a:schemeClr val="accent2">
            <a:alpha val="90000"/>
            <a:hueOff val="0"/>
            <a:satOff val="0"/>
            <a:lumOff val="0"/>
            <a:alphaOff val="-28571"/>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solidFill>
                <a:schemeClr val="tx1">
                  <a:lumMod val="95000"/>
                  <a:lumOff val="5000"/>
                </a:schemeClr>
              </a:solidFill>
            </a:rPr>
            <a:t>How can you prove it?</a:t>
          </a:r>
          <a:endParaRPr lang="en-US" sz="2000" kern="1200" dirty="0">
            <a:solidFill>
              <a:schemeClr val="tx1">
                <a:lumMod val="95000"/>
                <a:lumOff val="5000"/>
              </a:schemeClr>
            </a:solidFill>
          </a:endParaRPr>
        </a:p>
      </dsp:txBody>
      <dsp:txXfrm>
        <a:off x="23417" y="2852498"/>
        <a:ext cx="8182766" cy="432866"/>
      </dsp:txXfrm>
    </dsp:sp>
    <dsp:sp modelId="{EAD4608A-28E0-4182-840D-9B1A521F3176}">
      <dsp:nvSpPr>
        <dsp:cNvPr id="0" name=""/>
        <dsp:cNvSpPr/>
      </dsp:nvSpPr>
      <dsp:spPr>
        <a:xfrm>
          <a:off x="0" y="3366381"/>
          <a:ext cx="8229600" cy="479700"/>
        </a:xfrm>
        <a:prstGeom prst="roundRect">
          <a:avLst/>
        </a:prstGeom>
        <a:solidFill>
          <a:schemeClr val="accent2">
            <a:alpha val="90000"/>
            <a:hueOff val="0"/>
            <a:satOff val="0"/>
            <a:lumOff val="0"/>
            <a:alphaOff val="-34286"/>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solidFill>
                <a:schemeClr val="tx1">
                  <a:lumMod val="95000"/>
                  <a:lumOff val="5000"/>
                </a:schemeClr>
              </a:solidFill>
            </a:rPr>
            <a:t>What conclusions have you drawn, and what rationale are they based on?  </a:t>
          </a:r>
          <a:endParaRPr lang="en-US" sz="2000" kern="1200" dirty="0">
            <a:solidFill>
              <a:schemeClr val="tx1">
                <a:lumMod val="95000"/>
                <a:lumOff val="5000"/>
              </a:schemeClr>
            </a:solidFill>
          </a:endParaRPr>
        </a:p>
      </dsp:txBody>
      <dsp:txXfrm>
        <a:off x="23417" y="3389798"/>
        <a:ext cx="8182766" cy="432866"/>
      </dsp:txXfrm>
    </dsp:sp>
    <dsp:sp modelId="{C387A64E-DEBD-4284-A375-D60468ABE1EA}">
      <dsp:nvSpPr>
        <dsp:cNvPr id="0" name=""/>
        <dsp:cNvSpPr/>
      </dsp:nvSpPr>
      <dsp:spPr>
        <a:xfrm>
          <a:off x="0" y="3903681"/>
          <a:ext cx="8229600" cy="479700"/>
        </a:xfrm>
        <a:prstGeom prst="roundRect">
          <a:avLst/>
        </a:prstGeom>
        <a:solidFill>
          <a:schemeClr val="accent2">
            <a:alpha val="90000"/>
            <a:hueOff val="0"/>
            <a:satOff val="0"/>
            <a:lumOff val="0"/>
            <a:alpha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l" defTabSz="889000">
            <a:lnSpc>
              <a:spcPct val="90000"/>
            </a:lnSpc>
            <a:spcBef>
              <a:spcPct val="0"/>
            </a:spcBef>
            <a:spcAft>
              <a:spcPct val="35000"/>
            </a:spcAft>
          </a:pPr>
          <a:r>
            <a:rPr lang="en-US" sz="2000" b="1" kern="1200" dirty="0">
              <a:solidFill>
                <a:schemeClr val="tx1">
                  <a:lumMod val="95000"/>
                  <a:lumOff val="5000"/>
                </a:schemeClr>
              </a:solidFill>
            </a:rPr>
            <a:t>What are the implications of your research for the field?</a:t>
          </a:r>
          <a:endParaRPr lang="en-US" sz="2000" kern="1200" dirty="0">
            <a:solidFill>
              <a:schemeClr val="tx1">
                <a:lumMod val="95000"/>
                <a:lumOff val="5000"/>
              </a:schemeClr>
            </a:solidFill>
          </a:endParaRPr>
        </a:p>
      </dsp:txBody>
      <dsp:txXfrm>
        <a:off x="23417" y="3927098"/>
        <a:ext cx="8182766" cy="4328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66733" cy="469780"/>
          </a:xfrm>
          <a:prstGeom prst="rect">
            <a:avLst/>
          </a:prstGeom>
        </p:spPr>
        <p:txBody>
          <a:bodyPr vert="horz" lIns="93936" tIns="46968" rIns="93936" bIns="46968" rtlCol="0"/>
          <a:lstStyle>
            <a:lvl1pPr algn="l">
              <a:defRPr sz="1200"/>
            </a:lvl1pPr>
          </a:lstStyle>
          <a:p>
            <a:endParaRPr lang="en-US" dirty="0"/>
          </a:p>
        </p:txBody>
      </p:sp>
      <p:sp>
        <p:nvSpPr>
          <p:cNvPr id="3" name="Date Placeholder 2"/>
          <p:cNvSpPr>
            <a:spLocks noGrp="1"/>
          </p:cNvSpPr>
          <p:nvPr>
            <p:ph type="dt" idx="1"/>
          </p:nvPr>
        </p:nvSpPr>
        <p:spPr>
          <a:xfrm>
            <a:off x="4008705" y="0"/>
            <a:ext cx="3066733" cy="469780"/>
          </a:xfrm>
          <a:prstGeom prst="rect">
            <a:avLst/>
          </a:prstGeom>
        </p:spPr>
        <p:txBody>
          <a:bodyPr vert="horz" lIns="93936" tIns="46968" rIns="93936" bIns="46968" rtlCol="0"/>
          <a:lstStyle>
            <a:lvl1pPr algn="r">
              <a:defRPr sz="1200"/>
            </a:lvl1pPr>
          </a:lstStyle>
          <a:p>
            <a:fld id="{840C9BB2-0B16-439D-AD08-9F9F32D021E4}" type="datetimeFigureOut">
              <a:rPr lang="en-US" smtClean="0"/>
              <a:t>10/20/2016</a:t>
            </a:fld>
            <a:endParaRPr lang="en-US" dirty="0"/>
          </a:p>
        </p:txBody>
      </p:sp>
      <p:sp>
        <p:nvSpPr>
          <p:cNvPr id="4" name="Slide Image Placeholder 3"/>
          <p:cNvSpPr>
            <a:spLocks noGrp="1" noRot="1" noChangeAspect="1"/>
          </p:cNvSpPr>
          <p:nvPr>
            <p:ph type="sldImg" idx="2"/>
          </p:nvPr>
        </p:nvSpPr>
        <p:spPr>
          <a:xfrm>
            <a:off x="1431925" y="1169988"/>
            <a:ext cx="4213225" cy="3160712"/>
          </a:xfrm>
          <a:prstGeom prst="rect">
            <a:avLst/>
          </a:prstGeom>
          <a:noFill/>
          <a:ln w="12700">
            <a:solidFill>
              <a:prstClr val="black"/>
            </a:solidFill>
          </a:ln>
        </p:spPr>
        <p:txBody>
          <a:bodyPr vert="horz" lIns="93936" tIns="46968" rIns="93936" bIns="46968" rtlCol="0" anchor="ctr"/>
          <a:lstStyle/>
          <a:p>
            <a:endParaRPr lang="en-US" dirty="0"/>
          </a:p>
        </p:txBody>
      </p:sp>
      <p:sp>
        <p:nvSpPr>
          <p:cNvPr id="5" name="Notes Placeholder 4"/>
          <p:cNvSpPr>
            <a:spLocks noGrp="1"/>
          </p:cNvSpPr>
          <p:nvPr>
            <p:ph type="body" sz="quarter" idx="3"/>
          </p:nvPr>
        </p:nvSpPr>
        <p:spPr>
          <a:xfrm>
            <a:off x="707708" y="4505980"/>
            <a:ext cx="5661660" cy="3686711"/>
          </a:xfrm>
          <a:prstGeom prst="rect">
            <a:avLst/>
          </a:prstGeom>
        </p:spPr>
        <p:txBody>
          <a:bodyPr vert="horz" lIns="93936" tIns="46968" rIns="93936" bIns="46968"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93297"/>
            <a:ext cx="3066733" cy="469779"/>
          </a:xfrm>
          <a:prstGeom prst="rect">
            <a:avLst/>
          </a:prstGeom>
        </p:spPr>
        <p:txBody>
          <a:bodyPr vert="horz" lIns="93936" tIns="46968" rIns="93936" bIns="46968" rtlCol="0" anchor="b"/>
          <a:lstStyle>
            <a:lvl1pPr algn="l">
              <a:defRPr sz="1200"/>
            </a:lvl1pPr>
          </a:lstStyle>
          <a:p>
            <a:endParaRPr lang="en-US" dirty="0"/>
          </a:p>
        </p:txBody>
      </p:sp>
      <p:sp>
        <p:nvSpPr>
          <p:cNvPr id="7" name="Slide Number Placeholder 6"/>
          <p:cNvSpPr>
            <a:spLocks noGrp="1"/>
          </p:cNvSpPr>
          <p:nvPr>
            <p:ph type="sldNum" sz="quarter" idx="5"/>
          </p:nvPr>
        </p:nvSpPr>
        <p:spPr>
          <a:xfrm>
            <a:off x="4008705" y="8893297"/>
            <a:ext cx="3066733" cy="469779"/>
          </a:xfrm>
          <a:prstGeom prst="rect">
            <a:avLst/>
          </a:prstGeom>
        </p:spPr>
        <p:txBody>
          <a:bodyPr vert="horz" lIns="93936" tIns="46968" rIns="93936" bIns="46968" rtlCol="0" anchor="b"/>
          <a:lstStyle>
            <a:lvl1pPr algn="r">
              <a:defRPr sz="1200"/>
            </a:lvl1pPr>
          </a:lstStyle>
          <a:p>
            <a:fld id="{8B1936BF-C52F-43A0-A94A-12B84A72C7FD}" type="slidenum">
              <a:rPr lang="en-US" smtClean="0"/>
              <a:t>‹#›</a:t>
            </a:fld>
            <a:endParaRPr lang="en-US" dirty="0"/>
          </a:p>
        </p:txBody>
      </p:sp>
    </p:spTree>
    <p:extLst>
      <p:ext uri="{BB962C8B-B14F-4D97-AF65-F5344CB8AC3E}">
        <p14:creationId xmlns:p14="http://schemas.microsoft.com/office/powerpoint/2010/main" val="15636817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1936BF-C52F-43A0-A94A-12B84A72C7FD}" type="slidenum">
              <a:rPr lang="en-US" smtClean="0"/>
              <a:t>1</a:t>
            </a:fld>
            <a:endParaRPr lang="en-US" dirty="0"/>
          </a:p>
        </p:txBody>
      </p:sp>
    </p:spTree>
    <p:extLst>
      <p:ext uri="{BB962C8B-B14F-4D97-AF65-F5344CB8AC3E}">
        <p14:creationId xmlns:p14="http://schemas.microsoft.com/office/powerpoint/2010/main" val="10343926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dirty="0">
                <a:latin typeface="Arial" panose="020B0604020202020204" pitchFamily="34" charset="0"/>
              </a:rPr>
              <a:t>Page reference 137-139.</a:t>
            </a:r>
          </a:p>
          <a:p>
            <a:r>
              <a:rPr lang="en-US" altLang="en-US" dirty="0">
                <a:latin typeface="Arial" panose="020B0604020202020204" pitchFamily="34" charset="0"/>
              </a:rPr>
              <a:t>Speak to slide.</a:t>
            </a:r>
          </a:p>
        </p:txBody>
      </p:sp>
      <p:sp>
        <p:nvSpPr>
          <p:cNvPr id="3379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1600">
                <a:solidFill>
                  <a:schemeClr val="tx1"/>
                </a:solidFill>
                <a:latin typeface="Arial" panose="020B0604020202020204" pitchFamily="34" charset="0"/>
              </a:defRPr>
            </a:lvl1pPr>
            <a:lvl2pPr marL="763233" indent="-293551" eaLnBrk="0" hangingPunct="0">
              <a:defRPr sz="1600">
                <a:solidFill>
                  <a:schemeClr val="tx1"/>
                </a:solidFill>
                <a:latin typeface="Arial" panose="020B0604020202020204" pitchFamily="34" charset="0"/>
              </a:defRPr>
            </a:lvl2pPr>
            <a:lvl3pPr marL="1174204" indent="-234841" eaLnBrk="0" hangingPunct="0">
              <a:defRPr sz="1600">
                <a:solidFill>
                  <a:schemeClr val="tx1"/>
                </a:solidFill>
                <a:latin typeface="Arial" panose="020B0604020202020204" pitchFamily="34" charset="0"/>
              </a:defRPr>
            </a:lvl3pPr>
            <a:lvl4pPr marL="1643885" indent="-234841" eaLnBrk="0" hangingPunct="0">
              <a:defRPr sz="1600">
                <a:solidFill>
                  <a:schemeClr val="tx1"/>
                </a:solidFill>
                <a:latin typeface="Arial" panose="020B0604020202020204" pitchFamily="34" charset="0"/>
              </a:defRPr>
            </a:lvl4pPr>
            <a:lvl5pPr marL="2113567" indent="-234841" eaLnBrk="0" hangingPunct="0">
              <a:defRPr sz="1600">
                <a:solidFill>
                  <a:schemeClr val="tx1"/>
                </a:solidFill>
                <a:latin typeface="Arial" panose="020B0604020202020204" pitchFamily="34" charset="0"/>
              </a:defRPr>
            </a:lvl5pPr>
            <a:lvl6pPr marL="2583249" indent="-234841" eaLnBrk="0" fontAlgn="base" hangingPunct="0">
              <a:spcBef>
                <a:spcPct val="0"/>
              </a:spcBef>
              <a:spcAft>
                <a:spcPct val="0"/>
              </a:spcAft>
              <a:defRPr sz="1600">
                <a:solidFill>
                  <a:schemeClr val="tx1"/>
                </a:solidFill>
                <a:latin typeface="Arial" panose="020B0604020202020204" pitchFamily="34" charset="0"/>
              </a:defRPr>
            </a:lvl6pPr>
            <a:lvl7pPr marL="3052930" indent="-234841" eaLnBrk="0" fontAlgn="base" hangingPunct="0">
              <a:spcBef>
                <a:spcPct val="0"/>
              </a:spcBef>
              <a:spcAft>
                <a:spcPct val="0"/>
              </a:spcAft>
              <a:defRPr sz="1600">
                <a:solidFill>
                  <a:schemeClr val="tx1"/>
                </a:solidFill>
                <a:latin typeface="Arial" panose="020B0604020202020204" pitchFamily="34" charset="0"/>
              </a:defRPr>
            </a:lvl7pPr>
            <a:lvl8pPr marL="3522612" indent="-234841" eaLnBrk="0" fontAlgn="base" hangingPunct="0">
              <a:spcBef>
                <a:spcPct val="0"/>
              </a:spcBef>
              <a:spcAft>
                <a:spcPct val="0"/>
              </a:spcAft>
              <a:defRPr sz="1600">
                <a:solidFill>
                  <a:schemeClr val="tx1"/>
                </a:solidFill>
                <a:latin typeface="Arial" panose="020B0604020202020204" pitchFamily="34" charset="0"/>
              </a:defRPr>
            </a:lvl8pPr>
            <a:lvl9pPr marL="3992293" indent="-234841" eaLnBrk="0" fontAlgn="base" hangingPunct="0">
              <a:spcBef>
                <a:spcPct val="0"/>
              </a:spcBef>
              <a:spcAft>
                <a:spcPct val="0"/>
              </a:spcAft>
              <a:defRPr sz="1600">
                <a:solidFill>
                  <a:schemeClr val="tx1"/>
                </a:solidFill>
                <a:latin typeface="Arial" panose="020B0604020202020204" pitchFamily="34" charset="0"/>
              </a:defRPr>
            </a:lvl9pPr>
          </a:lstStyle>
          <a:p>
            <a:pPr eaLnBrk="1" hangingPunct="1"/>
            <a:fld id="{CEBBFD47-8E36-4B6E-9578-5C75A4F535CE}" type="slidenum">
              <a:rPr lang="en-US" altLang="en-US" sz="1200"/>
              <a:pPr eaLnBrk="1" hangingPunct="1"/>
              <a:t>10</a:t>
            </a:fld>
            <a:endParaRPr lang="en-US" altLang="en-US" sz="1200" dirty="0"/>
          </a:p>
        </p:txBody>
      </p:sp>
    </p:spTree>
    <p:extLst>
      <p:ext uri="{BB962C8B-B14F-4D97-AF65-F5344CB8AC3E}">
        <p14:creationId xmlns:p14="http://schemas.microsoft.com/office/powerpoint/2010/main" val="36296193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a:t>
            </a:r>
            <a:r>
              <a:rPr lang="en-US" baseline="0" dirty="0"/>
              <a:t> 139-141.</a:t>
            </a:r>
          </a:p>
          <a:p>
            <a:r>
              <a:rPr lang="en-US" baseline="0" dirty="0"/>
              <a:t>Speak to slide.</a:t>
            </a:r>
            <a:endParaRPr lang="en-US" dirty="0"/>
          </a:p>
        </p:txBody>
      </p:sp>
      <p:sp>
        <p:nvSpPr>
          <p:cNvPr id="4" name="Slide Number Placeholder 3"/>
          <p:cNvSpPr>
            <a:spLocks noGrp="1"/>
          </p:cNvSpPr>
          <p:nvPr>
            <p:ph type="sldNum" sz="quarter" idx="10"/>
          </p:nvPr>
        </p:nvSpPr>
        <p:spPr/>
        <p:txBody>
          <a:bodyPr/>
          <a:lstStyle/>
          <a:p>
            <a:fld id="{8B1936BF-C52F-43A0-A94A-12B84A72C7FD}" type="slidenum">
              <a:rPr lang="en-US" smtClean="0"/>
              <a:t>11</a:t>
            </a:fld>
            <a:endParaRPr lang="en-US" dirty="0"/>
          </a:p>
        </p:txBody>
      </p:sp>
    </p:spTree>
    <p:extLst>
      <p:ext uri="{BB962C8B-B14F-4D97-AF65-F5344CB8AC3E}">
        <p14:creationId xmlns:p14="http://schemas.microsoft.com/office/powerpoint/2010/main" val="12712798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a:t>
            </a:r>
            <a:r>
              <a:rPr lang="en-US" baseline="0" dirty="0"/>
              <a:t> </a:t>
            </a:r>
            <a:r>
              <a:rPr lang="en-US" dirty="0"/>
              <a:t> 139-141.</a:t>
            </a:r>
          </a:p>
          <a:p>
            <a:r>
              <a:rPr lang="en-US" dirty="0"/>
              <a:t>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12</a:t>
            </a:fld>
            <a:endParaRPr lang="en-US" dirty="0"/>
          </a:p>
        </p:txBody>
      </p:sp>
    </p:spTree>
    <p:extLst>
      <p:ext uri="{BB962C8B-B14F-4D97-AF65-F5344CB8AC3E}">
        <p14:creationId xmlns:p14="http://schemas.microsoft.com/office/powerpoint/2010/main" val="12809696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Reference page: 148-150.</a:t>
            </a:r>
          </a:p>
          <a:p>
            <a:r>
              <a:rPr lang="en-US" dirty="0"/>
              <a:t>The preliminary draft has three major objectives. It allows you to (1) determine how to write the story, (2) transfer the early mental model of the subject into a concrete composition, and (3) check your knowledge of the subject. </a:t>
            </a:r>
          </a:p>
          <a:p>
            <a:r>
              <a:rPr lang="en-US" dirty="0"/>
              <a:t>Writing the preliminary draft may seem daunting. Take it one idea at a time, building each idea into paragraphs. Use the outline to decide how to arrange the writing. Choose a section and begin writing. </a:t>
            </a:r>
          </a:p>
        </p:txBody>
      </p:sp>
      <p:sp>
        <p:nvSpPr>
          <p:cNvPr id="4" name="Slide Number Placeholder 3"/>
          <p:cNvSpPr>
            <a:spLocks noGrp="1"/>
          </p:cNvSpPr>
          <p:nvPr>
            <p:ph type="sldNum" sz="quarter" idx="10"/>
          </p:nvPr>
        </p:nvSpPr>
        <p:spPr/>
        <p:txBody>
          <a:bodyPr/>
          <a:lstStyle/>
          <a:p>
            <a:fld id="{8B1936BF-C52F-43A0-A94A-12B84A72C7FD}" type="slidenum">
              <a:rPr lang="en-US" smtClean="0"/>
              <a:t>13</a:t>
            </a:fld>
            <a:endParaRPr lang="en-US" dirty="0"/>
          </a:p>
        </p:txBody>
      </p:sp>
    </p:spTree>
    <p:extLst>
      <p:ext uri="{BB962C8B-B14F-4D97-AF65-F5344CB8AC3E}">
        <p14:creationId xmlns:p14="http://schemas.microsoft.com/office/powerpoint/2010/main" val="42929110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143.</a:t>
            </a:r>
          </a:p>
          <a:p>
            <a:r>
              <a:rPr lang="en-US" dirty="0"/>
              <a:t>When composing the Preliminary draft, you will rely primarily on your outlines, but the use of the reference aids will provide additional depth and support to the development of content. 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14</a:t>
            </a:fld>
            <a:endParaRPr lang="en-US" dirty="0"/>
          </a:p>
        </p:txBody>
      </p:sp>
    </p:spTree>
    <p:extLst>
      <p:ext uri="{BB962C8B-B14F-4D97-AF65-F5344CB8AC3E}">
        <p14:creationId xmlns:p14="http://schemas.microsoft.com/office/powerpoint/2010/main" val="7504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a:t>
            </a:r>
            <a:r>
              <a:rPr lang="en-US" baseline="0" dirty="0"/>
              <a:t> reference:144.</a:t>
            </a:r>
          </a:p>
          <a:p>
            <a:r>
              <a:rPr lang="en-US" baseline="0" dirty="0"/>
              <a:t>Use this graphic as a mental organizer for composing the thesis argument in Section three of the literature review document. Background explanation can be found in Chapters 4 and 5 of the text.</a:t>
            </a:r>
            <a:endParaRPr lang="en-US" dirty="0"/>
          </a:p>
        </p:txBody>
      </p:sp>
      <p:sp>
        <p:nvSpPr>
          <p:cNvPr id="4" name="Slide Number Placeholder 3"/>
          <p:cNvSpPr>
            <a:spLocks noGrp="1"/>
          </p:cNvSpPr>
          <p:nvPr>
            <p:ph type="sldNum" sz="quarter" idx="10"/>
          </p:nvPr>
        </p:nvSpPr>
        <p:spPr/>
        <p:txBody>
          <a:bodyPr/>
          <a:lstStyle/>
          <a:p>
            <a:fld id="{8B1936BF-C52F-43A0-A94A-12B84A72C7FD}" type="slidenum">
              <a:rPr lang="en-US" smtClean="0"/>
              <a:t>15</a:t>
            </a:fld>
            <a:endParaRPr lang="en-US" dirty="0"/>
          </a:p>
        </p:txBody>
      </p:sp>
    </p:spTree>
    <p:extLst>
      <p:ext uri="{BB962C8B-B14F-4D97-AF65-F5344CB8AC3E}">
        <p14:creationId xmlns:p14="http://schemas.microsoft.com/office/powerpoint/2010/main" val="32253041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141-145.</a:t>
            </a:r>
          </a:p>
          <a:p>
            <a:r>
              <a:rPr lang="en-US" dirty="0"/>
              <a:t>First explain the items in the left </a:t>
            </a:r>
            <a:r>
              <a:rPr lang="en-US" dirty="0" smtClean="0"/>
              <a:t>column</a:t>
            </a:r>
            <a:r>
              <a:rPr lang="en-US" baseline="0" dirty="0" smtClean="0"/>
              <a:t>, </a:t>
            </a:r>
            <a:r>
              <a:rPr lang="en-US" baseline="0" dirty="0"/>
              <a:t>which outline the format of the literature document. See reference pages for specific explanation. When completed, connect each of the items to the appropriate study aids and text chapters found in the middle and right columns of the graphic.</a:t>
            </a:r>
            <a:endParaRPr lang="en-US" dirty="0"/>
          </a:p>
        </p:txBody>
      </p:sp>
      <p:sp>
        <p:nvSpPr>
          <p:cNvPr id="4" name="Slide Number Placeholder 3"/>
          <p:cNvSpPr>
            <a:spLocks noGrp="1"/>
          </p:cNvSpPr>
          <p:nvPr>
            <p:ph type="sldNum" sz="quarter" idx="10"/>
          </p:nvPr>
        </p:nvSpPr>
        <p:spPr/>
        <p:txBody>
          <a:bodyPr/>
          <a:lstStyle/>
          <a:p>
            <a:fld id="{8B1936BF-C52F-43A0-A94A-12B84A72C7FD}" type="slidenum">
              <a:rPr lang="en-US" smtClean="0"/>
              <a:t>16</a:t>
            </a:fld>
            <a:endParaRPr lang="en-US" dirty="0"/>
          </a:p>
        </p:txBody>
      </p:sp>
    </p:spTree>
    <p:extLst>
      <p:ext uri="{BB962C8B-B14F-4D97-AF65-F5344CB8AC3E}">
        <p14:creationId xmlns:p14="http://schemas.microsoft.com/office/powerpoint/2010/main" val="6011419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9363"/>
            <a:r>
              <a:rPr lang="en-US" dirty="0"/>
              <a:t>Reference page: 148-150.</a:t>
            </a:r>
          </a:p>
          <a:p>
            <a:r>
              <a:rPr lang="en-US" dirty="0"/>
              <a:t>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17</a:t>
            </a:fld>
            <a:endParaRPr lang="en-US" dirty="0"/>
          </a:p>
        </p:txBody>
      </p:sp>
    </p:spTree>
    <p:extLst>
      <p:ext uri="{BB962C8B-B14F-4D97-AF65-F5344CB8AC3E}">
        <p14:creationId xmlns:p14="http://schemas.microsoft.com/office/powerpoint/2010/main" val="25062435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reference:150.</a:t>
            </a:r>
          </a:p>
          <a:p>
            <a:r>
              <a:rPr lang="en-US" dirty="0"/>
              <a:t>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18</a:t>
            </a:fld>
            <a:endParaRPr lang="en-US" dirty="0"/>
          </a:p>
        </p:txBody>
      </p:sp>
    </p:spTree>
    <p:extLst>
      <p:ext uri="{BB962C8B-B14F-4D97-AF65-F5344CB8AC3E}">
        <p14:creationId xmlns:p14="http://schemas.microsoft.com/office/powerpoint/2010/main" val="12613589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150.</a:t>
            </a:r>
          </a:p>
          <a:p>
            <a:r>
              <a:rPr lang="en-US" dirty="0"/>
              <a:t>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19</a:t>
            </a:fld>
            <a:endParaRPr lang="en-US" dirty="0"/>
          </a:p>
        </p:txBody>
      </p:sp>
    </p:spTree>
    <p:extLst>
      <p:ext uri="{BB962C8B-B14F-4D97-AF65-F5344CB8AC3E}">
        <p14:creationId xmlns:p14="http://schemas.microsoft.com/office/powerpoint/2010/main" val="30070283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literature review document is a formal presentation, a written synthesis of the case and the conclusions drawn. It is writing for a specific purpose. The production of this document requires a specific writing strategy. Academic composition requires you to deliberately create, mold, and refine the case. It starts with imagining how your end product will look. Then, through many revisions, which involve composing, auditing, and editing, the work evolves into a final polished product. The finished document requires completing two tasks. During Task 1, the writer is writing to understand. During Task 2, the author is writing to be understood.</a:t>
            </a:r>
          </a:p>
        </p:txBody>
      </p:sp>
      <p:sp>
        <p:nvSpPr>
          <p:cNvPr id="4" name="Slide Number Placeholder 3"/>
          <p:cNvSpPr>
            <a:spLocks noGrp="1"/>
          </p:cNvSpPr>
          <p:nvPr>
            <p:ph type="sldNum" sz="quarter" idx="10"/>
          </p:nvPr>
        </p:nvSpPr>
        <p:spPr/>
        <p:txBody>
          <a:bodyPr/>
          <a:lstStyle/>
          <a:p>
            <a:fld id="{A90A9989-FF52-4282-BE6D-076E10C2DEA1}" type="slidenum">
              <a:rPr lang="en-US" smtClean="0"/>
              <a:t>2</a:t>
            </a:fld>
            <a:endParaRPr lang="en-US" dirty="0"/>
          </a:p>
        </p:txBody>
      </p:sp>
    </p:spTree>
    <p:extLst>
      <p:ext uri="{BB962C8B-B14F-4D97-AF65-F5344CB8AC3E}">
        <p14:creationId xmlns:p14="http://schemas.microsoft.com/office/powerpoint/2010/main" val="34346580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150-151.</a:t>
            </a:r>
          </a:p>
          <a:p>
            <a:r>
              <a:rPr lang="en-US" dirty="0"/>
              <a:t>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20</a:t>
            </a:fld>
            <a:endParaRPr lang="en-US" dirty="0"/>
          </a:p>
        </p:txBody>
      </p:sp>
    </p:spTree>
    <p:extLst>
      <p:ext uri="{BB962C8B-B14F-4D97-AF65-F5344CB8AC3E}">
        <p14:creationId xmlns:p14="http://schemas.microsoft.com/office/powerpoint/2010/main" val="268191248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153,154.</a:t>
            </a:r>
          </a:p>
          <a:p>
            <a:r>
              <a:rPr lang="en-US" dirty="0"/>
              <a:t>Taking drafts to an audience is central to each part of Task 2. For others to understand the writing, you must view the writing from an audience’s perspective. Others do not necessarily see your perspective. Because you are writing to be understood, you must transform the writing into language and logic that is effectively understandable to others. The outside review is crucial to this transformation.  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21</a:t>
            </a:fld>
            <a:endParaRPr lang="en-US" dirty="0"/>
          </a:p>
        </p:txBody>
      </p:sp>
    </p:spTree>
    <p:extLst>
      <p:ext uri="{BB962C8B-B14F-4D97-AF65-F5344CB8AC3E}">
        <p14:creationId xmlns:p14="http://schemas.microsoft.com/office/powerpoint/2010/main" val="256261372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154.</a:t>
            </a:r>
          </a:p>
          <a:p>
            <a:r>
              <a:rPr lang="en-US" dirty="0"/>
              <a:t>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22</a:t>
            </a:fld>
            <a:endParaRPr lang="en-US" dirty="0"/>
          </a:p>
        </p:txBody>
      </p:sp>
    </p:spTree>
    <p:extLst>
      <p:ext uri="{BB962C8B-B14F-4D97-AF65-F5344CB8AC3E}">
        <p14:creationId xmlns:p14="http://schemas.microsoft.com/office/powerpoint/2010/main" val="13831432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155.</a:t>
            </a:r>
          </a:p>
          <a:p>
            <a:r>
              <a:rPr lang="en-US" dirty="0"/>
              <a:t>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23</a:t>
            </a:fld>
            <a:endParaRPr lang="en-US" dirty="0"/>
          </a:p>
        </p:txBody>
      </p:sp>
    </p:spTree>
    <p:extLst>
      <p:ext uri="{BB962C8B-B14F-4D97-AF65-F5344CB8AC3E}">
        <p14:creationId xmlns:p14="http://schemas.microsoft.com/office/powerpoint/2010/main" val="17038088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136.</a:t>
            </a:r>
          </a:p>
          <a:p>
            <a:r>
              <a:rPr lang="en-US" dirty="0"/>
              <a:t>This process always begins with writing, be it an outline, a first draft, or a final draft. After writing comes auditing, an inspection of the recently completed work. When auditing an outline or draft, check and align the content and proofread it carefully. The purpose of the audit is twofold. It must uncover all flaws in the work and assess the success of the draft in meeting its intent. When editing, adjust the content and flow of the composition and correct its organization and grammar</a:t>
            </a:r>
            <a:r>
              <a:rPr lang="en-US" dirty="0" smtClean="0"/>
              <a:t>. The </a:t>
            </a:r>
            <a:r>
              <a:rPr lang="en-US" dirty="0"/>
              <a:t>product of the edit is a revision of the previous composition. Writing, auditing, and editing continue throughout the writing process, refining the work until the project is completed. </a:t>
            </a:r>
          </a:p>
        </p:txBody>
      </p:sp>
      <p:sp>
        <p:nvSpPr>
          <p:cNvPr id="4" name="Slide Number Placeholder 3"/>
          <p:cNvSpPr>
            <a:spLocks noGrp="1"/>
          </p:cNvSpPr>
          <p:nvPr>
            <p:ph type="sldNum" sz="quarter" idx="10"/>
          </p:nvPr>
        </p:nvSpPr>
        <p:spPr/>
        <p:txBody>
          <a:bodyPr/>
          <a:lstStyle/>
          <a:p>
            <a:fld id="{8B1936BF-C52F-43A0-A94A-12B84A72C7FD}" type="slidenum">
              <a:rPr lang="en-US" smtClean="0"/>
              <a:t>3</a:t>
            </a:fld>
            <a:endParaRPr lang="en-US" dirty="0"/>
          </a:p>
        </p:txBody>
      </p:sp>
    </p:spTree>
    <p:extLst>
      <p:ext uri="{BB962C8B-B14F-4D97-AF65-F5344CB8AC3E}">
        <p14:creationId xmlns:p14="http://schemas.microsoft.com/office/powerpoint/2010/main" val="38543021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147.</a:t>
            </a:r>
          </a:p>
          <a:p>
            <a:r>
              <a:rPr lang="en-US" dirty="0"/>
              <a:t>Speak to the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4</a:t>
            </a:fld>
            <a:endParaRPr lang="en-US" dirty="0"/>
          </a:p>
        </p:txBody>
      </p:sp>
    </p:spTree>
    <p:extLst>
      <p:ext uri="{BB962C8B-B14F-4D97-AF65-F5344CB8AC3E}">
        <p14:creationId xmlns:p14="http://schemas.microsoft.com/office/powerpoint/2010/main" val="25158783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dirty="0">
                <a:solidFill>
                  <a:schemeClr val="tx1"/>
                </a:solidFill>
              </a:rPr>
              <a:t>Page reference: 135-136.</a:t>
            </a:r>
          </a:p>
          <a:p>
            <a:pPr lvl="0"/>
            <a:r>
              <a:rPr lang="en-US" dirty="0">
                <a:solidFill>
                  <a:schemeClr val="tx1"/>
                </a:solidFill>
              </a:rPr>
              <a:t>A deliberate process of creating, molding, and refining. </a:t>
            </a:r>
          </a:p>
          <a:p>
            <a:pPr lvl="0"/>
            <a:r>
              <a:rPr lang="en-US" dirty="0">
                <a:solidFill>
                  <a:schemeClr val="tx1"/>
                </a:solidFill>
              </a:rPr>
              <a:t>It starts with imagining how the intended product will look and then, </a:t>
            </a:r>
          </a:p>
          <a:p>
            <a:pPr lvl="0"/>
            <a:r>
              <a:rPr lang="en-US" dirty="0">
                <a:solidFill>
                  <a:schemeClr val="tx1"/>
                </a:solidFill>
              </a:rPr>
              <a:t>through a process of composing, auditing, editing, and revision evolves into a final polished composition.</a:t>
            </a:r>
          </a:p>
          <a:p>
            <a:pPr lvl="0"/>
            <a:r>
              <a:rPr lang="en-US" dirty="0">
                <a:solidFill>
                  <a:schemeClr val="tx1"/>
                </a:solidFill>
              </a:rPr>
              <a:t>Good writing evolves in two </a:t>
            </a:r>
            <a:r>
              <a:rPr lang="en-US" dirty="0" smtClean="0">
                <a:solidFill>
                  <a:schemeClr val="tx1"/>
                </a:solidFill>
              </a:rPr>
              <a:t>stages: </a:t>
            </a:r>
            <a:r>
              <a:rPr lang="en-US" dirty="0">
                <a:solidFill>
                  <a:schemeClr val="tx1"/>
                </a:solidFill>
              </a:rPr>
              <a:t>writing to understand and then writing to be understood.  </a:t>
            </a:r>
            <a:r>
              <a:rPr lang="en-US" dirty="0"/>
              <a:t>Stage One </a:t>
            </a:r>
            <a:r>
              <a:rPr lang="en-US" dirty="0" smtClean="0"/>
              <a:t>is </a:t>
            </a:r>
            <a:r>
              <a:rPr lang="en-US" dirty="0"/>
              <a:t>depicted by the first 3 Steps in this graphic, and Stage two by  Steps 4</a:t>
            </a:r>
            <a:r>
              <a:rPr lang="en-US" dirty="0" smtClean="0"/>
              <a:t>, 5, and </a:t>
            </a:r>
            <a:r>
              <a:rPr lang="en-US" dirty="0"/>
              <a:t>6.</a:t>
            </a:r>
            <a:endParaRPr lang="en-US" dirty="0">
              <a:solidFill>
                <a:schemeClr val="tx1"/>
              </a:solidFill>
            </a:endParaRPr>
          </a:p>
          <a:p>
            <a:endParaRPr lang="en-US" dirty="0"/>
          </a:p>
        </p:txBody>
      </p:sp>
      <p:sp>
        <p:nvSpPr>
          <p:cNvPr id="4" name="Slide Number Placeholder 3"/>
          <p:cNvSpPr>
            <a:spLocks noGrp="1"/>
          </p:cNvSpPr>
          <p:nvPr>
            <p:ph type="sldNum" sz="quarter" idx="10"/>
          </p:nvPr>
        </p:nvSpPr>
        <p:spPr/>
        <p:txBody>
          <a:bodyPr/>
          <a:lstStyle/>
          <a:p>
            <a:fld id="{8B1936BF-C52F-43A0-A94A-12B84A72C7FD}" type="slidenum">
              <a:rPr lang="en-US" smtClean="0"/>
              <a:t>5</a:t>
            </a:fld>
            <a:endParaRPr lang="en-US" dirty="0"/>
          </a:p>
        </p:txBody>
      </p:sp>
    </p:spTree>
    <p:extLst>
      <p:ext uri="{BB962C8B-B14F-4D97-AF65-F5344CB8AC3E}">
        <p14:creationId xmlns:p14="http://schemas.microsoft.com/office/powerpoint/2010/main" val="2437097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136.</a:t>
            </a:r>
          </a:p>
          <a:p>
            <a:r>
              <a:rPr lang="en-US" dirty="0"/>
              <a:t>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6</a:t>
            </a:fld>
            <a:endParaRPr lang="en-US" dirty="0"/>
          </a:p>
        </p:txBody>
      </p:sp>
    </p:spTree>
    <p:extLst>
      <p:ext uri="{BB962C8B-B14F-4D97-AF65-F5344CB8AC3E}">
        <p14:creationId xmlns:p14="http://schemas.microsoft.com/office/powerpoint/2010/main" val="18213907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137.</a:t>
            </a:r>
          </a:p>
          <a:p>
            <a:r>
              <a:rPr lang="en-US" dirty="0"/>
              <a:t>Speak to slide.</a:t>
            </a:r>
          </a:p>
        </p:txBody>
      </p:sp>
      <p:sp>
        <p:nvSpPr>
          <p:cNvPr id="4" name="Slide Number Placeholder 3"/>
          <p:cNvSpPr>
            <a:spLocks noGrp="1"/>
          </p:cNvSpPr>
          <p:nvPr>
            <p:ph type="sldNum" sz="quarter" idx="10"/>
          </p:nvPr>
        </p:nvSpPr>
        <p:spPr/>
        <p:txBody>
          <a:bodyPr/>
          <a:lstStyle/>
          <a:p>
            <a:fld id="{8B1936BF-C52F-43A0-A94A-12B84A72C7FD}" type="slidenum">
              <a:rPr lang="en-US" smtClean="0"/>
              <a:t>7</a:t>
            </a:fld>
            <a:endParaRPr lang="en-US" dirty="0"/>
          </a:p>
        </p:txBody>
      </p:sp>
    </p:spTree>
    <p:extLst>
      <p:ext uri="{BB962C8B-B14F-4D97-AF65-F5344CB8AC3E}">
        <p14:creationId xmlns:p14="http://schemas.microsoft.com/office/powerpoint/2010/main" val="17378847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a:t>
            </a:r>
            <a:r>
              <a:rPr lang="en-US" baseline="0" dirty="0"/>
              <a:t> 137-139.</a:t>
            </a:r>
          </a:p>
          <a:p>
            <a:r>
              <a:rPr lang="en-US" baseline="0" dirty="0"/>
              <a:t>The critical first step </a:t>
            </a:r>
            <a:r>
              <a:rPr lang="en-US" baseline="0" dirty="0" smtClean="0"/>
              <a:t>in any </a:t>
            </a:r>
            <a:r>
              <a:rPr lang="en-US" baseline="0" dirty="0"/>
              <a:t>composition is the exploratory write. Here the writer moves from scribe to author. </a:t>
            </a:r>
            <a:r>
              <a:rPr lang="en-US" dirty="0"/>
              <a:t>Exploratory composition provides the opportunity to test the writer’s </a:t>
            </a:r>
            <a:r>
              <a:rPr lang="en-US" dirty="0" smtClean="0"/>
              <a:t>familiarity </a:t>
            </a:r>
            <a:r>
              <a:rPr lang="en-US" dirty="0"/>
              <a:t>with, and understanding of, the research. When beginning </a:t>
            </a:r>
            <a:r>
              <a:rPr lang="en-US" dirty="0" smtClean="0"/>
              <a:t>the </a:t>
            </a:r>
            <a:r>
              <a:rPr lang="en-US" dirty="0"/>
              <a:t>exploratory write, ask yourself two questions: </a:t>
            </a:r>
          </a:p>
          <a:p>
            <a:r>
              <a:rPr lang="en-US" dirty="0"/>
              <a:t>1. What do I actually know about my subject? </a:t>
            </a:r>
          </a:p>
          <a:p>
            <a:r>
              <a:rPr lang="en-US" dirty="0"/>
              <a:t>2. How will I explain it to someone else?</a:t>
            </a:r>
          </a:p>
        </p:txBody>
      </p:sp>
      <p:sp>
        <p:nvSpPr>
          <p:cNvPr id="4" name="Slide Number Placeholder 3"/>
          <p:cNvSpPr>
            <a:spLocks noGrp="1"/>
          </p:cNvSpPr>
          <p:nvPr>
            <p:ph type="sldNum" sz="quarter" idx="10"/>
          </p:nvPr>
        </p:nvSpPr>
        <p:spPr/>
        <p:txBody>
          <a:bodyPr/>
          <a:lstStyle/>
          <a:p>
            <a:fld id="{8B1936BF-C52F-43A0-A94A-12B84A72C7FD}" type="slidenum">
              <a:rPr lang="en-US" smtClean="0"/>
              <a:t>8</a:t>
            </a:fld>
            <a:endParaRPr lang="en-US" dirty="0"/>
          </a:p>
        </p:txBody>
      </p:sp>
    </p:spTree>
    <p:extLst>
      <p:ext uri="{BB962C8B-B14F-4D97-AF65-F5344CB8AC3E}">
        <p14:creationId xmlns:p14="http://schemas.microsoft.com/office/powerpoint/2010/main" val="232598657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138.</a:t>
            </a:r>
          </a:p>
          <a:p>
            <a:r>
              <a:rPr lang="en-US" dirty="0"/>
              <a:t>Speak to slide</a:t>
            </a:r>
            <a:r>
              <a:rPr lang="en-US" dirty="0" smtClean="0"/>
              <a:t>. </a:t>
            </a:r>
            <a:r>
              <a:rPr lang="en-US" dirty="0"/>
              <a:t>Refer to Exercise 6.1.</a:t>
            </a:r>
          </a:p>
        </p:txBody>
      </p:sp>
      <p:sp>
        <p:nvSpPr>
          <p:cNvPr id="4" name="Slide Number Placeholder 3"/>
          <p:cNvSpPr>
            <a:spLocks noGrp="1"/>
          </p:cNvSpPr>
          <p:nvPr>
            <p:ph type="sldNum" sz="quarter" idx="10"/>
          </p:nvPr>
        </p:nvSpPr>
        <p:spPr/>
        <p:txBody>
          <a:bodyPr/>
          <a:lstStyle/>
          <a:p>
            <a:fld id="{8B1936BF-C52F-43A0-A94A-12B84A72C7FD}" type="slidenum">
              <a:rPr lang="en-US" smtClean="0"/>
              <a:t>9</a:t>
            </a:fld>
            <a:endParaRPr lang="en-US" dirty="0"/>
          </a:p>
        </p:txBody>
      </p:sp>
    </p:spTree>
    <p:extLst>
      <p:ext uri="{BB962C8B-B14F-4D97-AF65-F5344CB8AC3E}">
        <p14:creationId xmlns:p14="http://schemas.microsoft.com/office/powerpoint/2010/main" val="30256819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lstStyle>
            <a:lvl1pPr algn="l">
              <a:defRPr>
                <a:solidFill>
                  <a:schemeClr val="bg1"/>
                </a:solidFill>
                <a:latin typeface="Palatino Linotype" panose="02040502050505030304" pitchFamily="18" charset="0"/>
              </a:defRPr>
            </a:lvl1pPr>
          </a:lstStyle>
          <a:p>
            <a:r>
              <a:rPr lang="en-US" dirty="0"/>
              <a:t>Click to edit Master title style</a:t>
            </a:r>
          </a:p>
        </p:txBody>
      </p:sp>
      <p:sp>
        <p:nvSpPr>
          <p:cNvPr id="3"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2754559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atin typeface="Palatino Linotype" panose="020405020505050303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atin typeface="Palatino Linotype" panose="02040502050505030304" pitchFamily="18" charset="0"/>
              </a:defRPr>
            </a:lvl1pPr>
            <a:lvl2pPr>
              <a:defRPr sz="2000">
                <a:latin typeface="Palatino Linotype" panose="02040502050505030304" pitchFamily="18" charset="0"/>
              </a:defRPr>
            </a:lvl2pPr>
            <a:lvl3pPr>
              <a:defRPr sz="1800">
                <a:latin typeface="Palatino Linotype" panose="02040502050505030304" pitchFamily="18" charset="0"/>
              </a:defRPr>
            </a:lvl3pPr>
            <a:lvl4pPr>
              <a:defRPr sz="1600">
                <a:latin typeface="Palatino Linotype" panose="02040502050505030304" pitchFamily="18" charset="0"/>
              </a:defRPr>
            </a:lvl4pPr>
            <a:lvl5pPr>
              <a:defRPr sz="1600">
                <a:latin typeface="Palatino Linotype" panose="02040502050505030304" pitchFamily="18"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4086854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685133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388889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atin typeface="Palatino Linotype" panose="02040502050505030304" pitchFamily="18" charset="0"/>
              </a:defRPr>
            </a:lvl1pPr>
            <a:lvl2pPr>
              <a:defRPr sz="2800">
                <a:latin typeface="Palatino Linotype" panose="02040502050505030304" pitchFamily="18" charset="0"/>
              </a:defRPr>
            </a:lvl2pPr>
            <a:lvl3pPr>
              <a:defRPr sz="2400">
                <a:latin typeface="Palatino Linotype" panose="02040502050505030304" pitchFamily="18" charset="0"/>
              </a:defRPr>
            </a:lvl3pPr>
            <a:lvl4pPr>
              <a:defRPr sz="2000">
                <a:latin typeface="Palatino Linotype" panose="02040502050505030304" pitchFamily="18" charset="0"/>
              </a:defRPr>
            </a:lvl4pPr>
            <a:lvl5pPr>
              <a:defRPr sz="2000">
                <a:latin typeface="Palatino Linotype" panose="02040502050505030304" pitchFamily="18"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40568351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atin typeface="Palatino Linotype" panose="02040502050505030304" pitchFamily="18" charset="0"/>
              </a:defRPr>
            </a:lvl1pPr>
          </a:lstStyle>
          <a:p>
            <a:r>
              <a:rPr lang="en-US" dirty="0"/>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atin typeface="Palatino Linotype" panose="02040502050505030304" pitchFamily="18"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1843784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3283901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392033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6931726" y="1291808"/>
            <a:ext cx="2133600" cy="414628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342933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66203" y="1137481"/>
            <a:ext cx="7349628"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166203" y="4517270"/>
            <a:ext cx="7349628" cy="159085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3764278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dirty="0"/>
          </a:p>
        </p:txBody>
      </p:sp>
      <p:sp>
        <p:nvSpPr>
          <p:cNvPr id="7" name="Title 1"/>
          <p:cNvSpPr>
            <a:spLocks noGrp="1"/>
          </p:cNvSpPr>
          <p:nvPr>
            <p:ph type="ctrTitle"/>
          </p:nvPr>
        </p:nvSpPr>
        <p:spPr>
          <a:xfrm>
            <a:off x="457200" y="1137481"/>
            <a:ext cx="5392960"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38612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dirty="0"/>
          </a:p>
        </p:txBody>
      </p:sp>
      <p:sp>
        <p:nvSpPr>
          <p:cNvPr id="7" name="Title 1"/>
          <p:cNvSpPr>
            <a:spLocks noGrp="1"/>
          </p:cNvSpPr>
          <p:nvPr>
            <p:ph type="ctrTitle"/>
          </p:nvPr>
        </p:nvSpPr>
        <p:spPr>
          <a:xfrm>
            <a:off x="457200" y="1137481"/>
            <a:ext cx="5392960" cy="2477528"/>
          </a:xfrm>
        </p:spPr>
        <p:txBody>
          <a:bodyPr anchor="ctr" anchorCtr="0"/>
          <a:lstStyle>
            <a:lvl1pPr algn="l">
              <a:defRPr>
                <a:solidFill>
                  <a:srgbClr val="BE0004"/>
                </a:solidFill>
                <a:latin typeface="Palatino Linotype" panose="02040502050505030304" pitchFamily="18" charset="0"/>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latin typeface="Palatino Linotype" panose="02040502050505030304" pitchFamily="18"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95926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21097"/>
            <a:ext cx="82296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dirty="0"/>
          </a:p>
        </p:txBody>
      </p:sp>
      <p:sp>
        <p:nvSpPr>
          <p:cNvPr id="6" name="Subtitle 2"/>
          <p:cNvSpPr>
            <a:spLocks noGrp="1"/>
          </p:cNvSpPr>
          <p:nvPr>
            <p:ph type="subTitle" idx="1"/>
          </p:nvPr>
        </p:nvSpPr>
        <p:spPr>
          <a:xfrm>
            <a:off x="457200" y="3948528"/>
            <a:ext cx="8229600" cy="1752600"/>
          </a:xfrm>
        </p:spPr>
        <p:txBody>
          <a:bodyPr/>
          <a:lstStyle>
            <a:lvl1pPr marL="0" indent="0" algn="ctr">
              <a:buNone/>
              <a:defRPr>
                <a:solidFill>
                  <a:srgbClr val="FF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129959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FF0000"/>
                </a:solidFill>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solidFill>
                  <a:srgbClr val="FF0000"/>
                </a:solidFill>
                <a:latin typeface="Palatino Linotype" panose="02040502050505030304" pitchFamily="18" charset="0"/>
              </a:defRPr>
            </a:lvl1pPr>
            <a:lvl2pPr>
              <a:defRPr>
                <a:solidFill>
                  <a:srgbClr val="FF0000"/>
                </a:solidFill>
                <a:latin typeface="Palatino Linotype" panose="02040502050505030304" pitchFamily="18" charset="0"/>
              </a:defRPr>
            </a:lvl2pPr>
            <a:lvl3pPr>
              <a:defRPr>
                <a:solidFill>
                  <a:srgbClr val="FF0000"/>
                </a:solidFill>
                <a:latin typeface="Palatino Linotype" panose="02040502050505030304" pitchFamily="18" charset="0"/>
              </a:defRPr>
            </a:lvl3pPr>
            <a:lvl4pPr>
              <a:defRPr>
                <a:solidFill>
                  <a:srgbClr val="FF0000"/>
                </a:solidFill>
                <a:latin typeface="Palatino Linotype" panose="02040502050505030304" pitchFamily="18" charset="0"/>
              </a:defRPr>
            </a:lvl4pPr>
            <a:lvl5pPr>
              <a:defRPr>
                <a:solidFill>
                  <a:srgbClr val="FF0000"/>
                </a:solidFill>
                <a:latin typeface="Palatino Linotype" panose="02040502050505030304" pitchFamily="18"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3761261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solidFill>
                  <a:srgbClr val="FF0000"/>
                </a:solidFill>
              </a:defRPr>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1369883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Palatino Linotype" panose="02040502050505030304" pitchFamily="18" charset="0"/>
              </a:defRPr>
            </a:lvl1pPr>
          </a:lstStyle>
          <a:p>
            <a:r>
              <a:rPr lang="en-US" dirty="0"/>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00200"/>
            <a:ext cx="4038600" cy="4525963"/>
          </a:xfrm>
        </p:spPr>
        <p:txBody>
          <a:bodyPr/>
          <a:lstStyle>
            <a:lvl1pPr>
              <a:defRPr sz="2800">
                <a:latin typeface="Palatino Linotype" panose="02040502050505030304" pitchFamily="18" charset="0"/>
              </a:defRPr>
            </a:lvl1pPr>
            <a:lvl2pPr>
              <a:defRPr sz="2400">
                <a:latin typeface="Palatino Linotype" panose="02040502050505030304" pitchFamily="18" charset="0"/>
              </a:defRPr>
            </a:lvl2pPr>
            <a:lvl3pPr>
              <a:defRPr sz="2000">
                <a:latin typeface="Palatino Linotype" panose="02040502050505030304" pitchFamily="18" charset="0"/>
              </a:defRPr>
            </a:lvl3pPr>
            <a:lvl4pPr>
              <a:defRPr sz="1800">
                <a:latin typeface="Palatino Linotype" panose="02040502050505030304" pitchFamily="18" charset="0"/>
              </a:defRPr>
            </a:lvl4pPr>
            <a:lvl5pPr>
              <a:defRPr sz="1800">
                <a:latin typeface="Palatino Linotype" panose="02040502050505030304" pitchFamily="18"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10/20/2016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dirty="0"/>
          </a:p>
        </p:txBody>
      </p:sp>
    </p:spTree>
    <p:extLst>
      <p:ext uri="{BB962C8B-B14F-4D97-AF65-F5344CB8AC3E}">
        <p14:creationId xmlns:p14="http://schemas.microsoft.com/office/powerpoint/2010/main" val="3360196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2E49-086E-214C-84DF-38EB4833D748}" type="datetimeFigureOut">
              <a:rPr lang="en-US" smtClean="0"/>
              <a:t>10/20/2016</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E9F23-5650-904F-A04E-7BE893B4CFF4}" type="slidenum">
              <a:rPr lang="en-US" smtClean="0"/>
              <a:t>‹#›</a:t>
            </a:fld>
            <a:endParaRPr lang="en-US" dirty="0"/>
          </a:p>
        </p:txBody>
      </p:sp>
    </p:spTree>
    <p:extLst>
      <p:ext uri="{BB962C8B-B14F-4D97-AF65-F5344CB8AC3E}">
        <p14:creationId xmlns:p14="http://schemas.microsoft.com/office/powerpoint/2010/main" val="859516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8" r:id="rId4"/>
    <p:sldLayoutId id="2147483669" r:id="rId5"/>
    <p:sldLayoutId id="2147483667"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17.xml"/><Relationship Id="rId7" Type="http://schemas.openxmlformats.org/officeDocument/2006/relationships/diagramColors" Target="../diagrams/colors2.xml"/><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2.xml"/><Relationship Id="rId4" Type="http://schemas.openxmlformats.org/officeDocument/2006/relationships/image" Target="../media/image1.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Literature Review</a:t>
            </a:r>
            <a:br>
              <a:rPr lang="en-US" dirty="0"/>
            </a:br>
            <a:r>
              <a:rPr lang="en-US" dirty="0"/>
              <a:t>3 edition</a:t>
            </a:r>
          </a:p>
        </p:txBody>
      </p:sp>
      <p:sp>
        <p:nvSpPr>
          <p:cNvPr id="3" name="Subtitle 2"/>
          <p:cNvSpPr>
            <a:spLocks noGrp="1"/>
          </p:cNvSpPr>
          <p:nvPr>
            <p:ph type="subTitle" idx="1"/>
          </p:nvPr>
        </p:nvSpPr>
        <p:spPr/>
        <p:txBody>
          <a:bodyPr>
            <a:normAutofit fontScale="85000" lnSpcReduction="20000"/>
          </a:bodyPr>
          <a:lstStyle/>
          <a:p>
            <a:r>
              <a:rPr lang="en-US" dirty="0"/>
              <a:t>Six Steps To Success</a:t>
            </a:r>
          </a:p>
          <a:p>
            <a:endParaRPr lang="en-US" dirty="0"/>
          </a:p>
          <a:p>
            <a:r>
              <a:rPr lang="en-US" dirty="0"/>
              <a:t>Lawrence A. Machi</a:t>
            </a:r>
          </a:p>
          <a:p>
            <a:r>
              <a:rPr lang="en-US" dirty="0"/>
              <a:t>Brenda T. McEvoy</a:t>
            </a:r>
          </a:p>
        </p:txBody>
      </p:sp>
      <p:pic>
        <p:nvPicPr>
          <p:cNvPr id="4" name="Picture 3"/>
          <p:cNvPicPr>
            <a:picLocks noChangeAspect="1"/>
          </p:cNvPicPr>
          <p:nvPr/>
        </p:nvPicPr>
        <p:blipFill>
          <a:blip r:embed="rId3"/>
          <a:stretch>
            <a:fillRect/>
          </a:stretch>
        </p:blipFill>
        <p:spPr>
          <a:xfrm>
            <a:off x="5098942" y="675705"/>
            <a:ext cx="3068665" cy="4400111"/>
          </a:xfrm>
          <a:prstGeom prst="rect">
            <a:avLst/>
          </a:prstGeom>
          <a:ln w="88900" cap="sq" cmpd="thickThin">
            <a:solidFill>
              <a:srgbClr val="FF0000"/>
            </a:solidFill>
            <a:prstDash val="solid"/>
            <a:miter lim="800000"/>
          </a:ln>
          <a:effectLst>
            <a:innerShdw blurRad="76200">
              <a:srgbClr val="000000"/>
            </a:innerShdw>
          </a:effectLst>
        </p:spPr>
      </p:pic>
    </p:spTree>
    <p:extLst>
      <p:ext uri="{BB962C8B-B14F-4D97-AF65-F5344CB8AC3E}">
        <p14:creationId xmlns:p14="http://schemas.microsoft.com/office/powerpoint/2010/main" val="27101842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609600" y="294220"/>
            <a:ext cx="8229600" cy="797161"/>
          </a:xfrm>
        </p:spPr>
        <p:txBody>
          <a:bodyPr>
            <a:normAutofit/>
          </a:bodyPr>
          <a:lstStyle/>
          <a:p>
            <a:pPr eaLnBrk="1" fontAlgn="auto" hangingPunct="1">
              <a:spcAft>
                <a:spcPts val="0"/>
              </a:spcAft>
              <a:defRPr/>
            </a:pPr>
            <a:r>
              <a:rPr lang="en-US" sz="3200" dirty="0"/>
              <a:t>Tips On Writing the Exploratory Draft</a:t>
            </a:r>
          </a:p>
        </p:txBody>
      </p:sp>
      <p:sp>
        <p:nvSpPr>
          <p:cNvPr id="7" name="Freeform 6"/>
          <p:cNvSpPr/>
          <p:nvPr/>
        </p:nvSpPr>
        <p:spPr>
          <a:xfrm>
            <a:off x="685800" y="1311689"/>
            <a:ext cx="8077200" cy="729421"/>
          </a:xfrm>
          <a:custGeom>
            <a:avLst/>
            <a:gdLst>
              <a:gd name="connsiteX0" fmla="*/ 0 w 8077200"/>
              <a:gd name="connsiteY0" fmla="*/ 121573 h 729421"/>
              <a:gd name="connsiteX1" fmla="*/ 35608 w 8077200"/>
              <a:gd name="connsiteY1" fmla="*/ 35608 h 729421"/>
              <a:gd name="connsiteX2" fmla="*/ 121573 w 8077200"/>
              <a:gd name="connsiteY2" fmla="*/ 0 h 729421"/>
              <a:gd name="connsiteX3" fmla="*/ 7955627 w 8077200"/>
              <a:gd name="connsiteY3" fmla="*/ 0 h 729421"/>
              <a:gd name="connsiteX4" fmla="*/ 8041592 w 8077200"/>
              <a:gd name="connsiteY4" fmla="*/ 35608 h 729421"/>
              <a:gd name="connsiteX5" fmla="*/ 8077200 w 8077200"/>
              <a:gd name="connsiteY5" fmla="*/ 121573 h 729421"/>
              <a:gd name="connsiteX6" fmla="*/ 8077200 w 8077200"/>
              <a:gd name="connsiteY6" fmla="*/ 607848 h 729421"/>
              <a:gd name="connsiteX7" fmla="*/ 8041592 w 8077200"/>
              <a:gd name="connsiteY7" fmla="*/ 693813 h 729421"/>
              <a:gd name="connsiteX8" fmla="*/ 7955627 w 8077200"/>
              <a:gd name="connsiteY8" fmla="*/ 729421 h 729421"/>
              <a:gd name="connsiteX9" fmla="*/ 121573 w 8077200"/>
              <a:gd name="connsiteY9" fmla="*/ 729421 h 729421"/>
              <a:gd name="connsiteX10" fmla="*/ 35608 w 8077200"/>
              <a:gd name="connsiteY10" fmla="*/ 693813 h 729421"/>
              <a:gd name="connsiteX11" fmla="*/ 0 w 8077200"/>
              <a:gd name="connsiteY11" fmla="*/ 607848 h 729421"/>
              <a:gd name="connsiteX12" fmla="*/ 0 w 8077200"/>
              <a:gd name="connsiteY12" fmla="*/ 121573 h 72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77200" h="729421">
                <a:moveTo>
                  <a:pt x="0" y="121573"/>
                </a:moveTo>
                <a:cubicBezTo>
                  <a:pt x="0" y="89330"/>
                  <a:pt x="12809" y="58407"/>
                  <a:pt x="35608" y="35608"/>
                </a:cubicBezTo>
                <a:cubicBezTo>
                  <a:pt x="58407" y="12809"/>
                  <a:pt x="89330" y="0"/>
                  <a:pt x="121573" y="0"/>
                </a:cubicBezTo>
                <a:lnTo>
                  <a:pt x="7955627" y="0"/>
                </a:lnTo>
                <a:cubicBezTo>
                  <a:pt x="7987870" y="0"/>
                  <a:pt x="8018793" y="12809"/>
                  <a:pt x="8041592" y="35608"/>
                </a:cubicBezTo>
                <a:cubicBezTo>
                  <a:pt x="8064391" y="58407"/>
                  <a:pt x="8077200" y="89330"/>
                  <a:pt x="8077200" y="121573"/>
                </a:cubicBezTo>
                <a:lnTo>
                  <a:pt x="8077200" y="607848"/>
                </a:lnTo>
                <a:cubicBezTo>
                  <a:pt x="8077200" y="640091"/>
                  <a:pt x="8064391" y="671014"/>
                  <a:pt x="8041592" y="693813"/>
                </a:cubicBezTo>
                <a:cubicBezTo>
                  <a:pt x="8018793" y="716612"/>
                  <a:pt x="7987870" y="729421"/>
                  <a:pt x="7955627" y="729421"/>
                </a:cubicBezTo>
                <a:lnTo>
                  <a:pt x="121573" y="729421"/>
                </a:lnTo>
                <a:cubicBezTo>
                  <a:pt x="89330" y="729421"/>
                  <a:pt x="58407" y="716612"/>
                  <a:pt x="35608" y="693813"/>
                </a:cubicBezTo>
                <a:cubicBezTo>
                  <a:pt x="12809" y="671014"/>
                  <a:pt x="0" y="640091"/>
                  <a:pt x="0" y="607848"/>
                </a:cubicBezTo>
                <a:lnTo>
                  <a:pt x="0" y="121573"/>
                </a:lnTo>
                <a:close/>
              </a:path>
            </a:pathLst>
          </a:cu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11807" tIns="111807" rIns="111807" bIns="111807" spcCol="1270" anchor="ctr"/>
          <a:lstStyle/>
          <a:p>
            <a:pPr defTabSz="889000">
              <a:lnSpc>
                <a:spcPct val="90000"/>
              </a:lnSpc>
              <a:spcAft>
                <a:spcPct val="35000"/>
              </a:spcAft>
              <a:defRPr/>
            </a:pPr>
            <a:r>
              <a:rPr lang="en-US" sz="2000" dirty="0"/>
              <a:t>Write everything you know and can say about the section of your topic</a:t>
            </a:r>
            <a:r>
              <a:rPr lang="en-US" sz="1900" dirty="0"/>
              <a:t>.  </a:t>
            </a:r>
          </a:p>
        </p:txBody>
      </p:sp>
      <p:sp>
        <p:nvSpPr>
          <p:cNvPr id="8" name="Freeform 7"/>
          <p:cNvSpPr/>
          <p:nvPr/>
        </p:nvSpPr>
        <p:spPr>
          <a:xfrm>
            <a:off x="685800" y="2132965"/>
            <a:ext cx="8077200" cy="729421"/>
          </a:xfrm>
          <a:custGeom>
            <a:avLst/>
            <a:gdLst>
              <a:gd name="connsiteX0" fmla="*/ 0 w 8077200"/>
              <a:gd name="connsiteY0" fmla="*/ 121573 h 729421"/>
              <a:gd name="connsiteX1" fmla="*/ 35608 w 8077200"/>
              <a:gd name="connsiteY1" fmla="*/ 35608 h 729421"/>
              <a:gd name="connsiteX2" fmla="*/ 121573 w 8077200"/>
              <a:gd name="connsiteY2" fmla="*/ 0 h 729421"/>
              <a:gd name="connsiteX3" fmla="*/ 7955627 w 8077200"/>
              <a:gd name="connsiteY3" fmla="*/ 0 h 729421"/>
              <a:gd name="connsiteX4" fmla="*/ 8041592 w 8077200"/>
              <a:gd name="connsiteY4" fmla="*/ 35608 h 729421"/>
              <a:gd name="connsiteX5" fmla="*/ 8077200 w 8077200"/>
              <a:gd name="connsiteY5" fmla="*/ 121573 h 729421"/>
              <a:gd name="connsiteX6" fmla="*/ 8077200 w 8077200"/>
              <a:gd name="connsiteY6" fmla="*/ 607848 h 729421"/>
              <a:gd name="connsiteX7" fmla="*/ 8041592 w 8077200"/>
              <a:gd name="connsiteY7" fmla="*/ 693813 h 729421"/>
              <a:gd name="connsiteX8" fmla="*/ 7955627 w 8077200"/>
              <a:gd name="connsiteY8" fmla="*/ 729421 h 729421"/>
              <a:gd name="connsiteX9" fmla="*/ 121573 w 8077200"/>
              <a:gd name="connsiteY9" fmla="*/ 729421 h 729421"/>
              <a:gd name="connsiteX10" fmla="*/ 35608 w 8077200"/>
              <a:gd name="connsiteY10" fmla="*/ 693813 h 729421"/>
              <a:gd name="connsiteX11" fmla="*/ 0 w 8077200"/>
              <a:gd name="connsiteY11" fmla="*/ 607848 h 729421"/>
              <a:gd name="connsiteX12" fmla="*/ 0 w 8077200"/>
              <a:gd name="connsiteY12" fmla="*/ 121573 h 72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77200" h="729421">
                <a:moveTo>
                  <a:pt x="0" y="121573"/>
                </a:moveTo>
                <a:cubicBezTo>
                  <a:pt x="0" y="89330"/>
                  <a:pt x="12809" y="58407"/>
                  <a:pt x="35608" y="35608"/>
                </a:cubicBezTo>
                <a:cubicBezTo>
                  <a:pt x="58407" y="12809"/>
                  <a:pt x="89330" y="0"/>
                  <a:pt x="121573" y="0"/>
                </a:cubicBezTo>
                <a:lnTo>
                  <a:pt x="7955627" y="0"/>
                </a:lnTo>
                <a:cubicBezTo>
                  <a:pt x="7987870" y="0"/>
                  <a:pt x="8018793" y="12809"/>
                  <a:pt x="8041592" y="35608"/>
                </a:cubicBezTo>
                <a:cubicBezTo>
                  <a:pt x="8064391" y="58407"/>
                  <a:pt x="8077200" y="89330"/>
                  <a:pt x="8077200" y="121573"/>
                </a:cubicBezTo>
                <a:lnTo>
                  <a:pt x="8077200" y="607848"/>
                </a:lnTo>
                <a:cubicBezTo>
                  <a:pt x="8077200" y="640091"/>
                  <a:pt x="8064391" y="671014"/>
                  <a:pt x="8041592" y="693813"/>
                </a:cubicBezTo>
                <a:cubicBezTo>
                  <a:pt x="8018793" y="716612"/>
                  <a:pt x="7987870" y="729421"/>
                  <a:pt x="7955627" y="729421"/>
                </a:cubicBezTo>
                <a:lnTo>
                  <a:pt x="121573" y="729421"/>
                </a:lnTo>
                <a:cubicBezTo>
                  <a:pt x="89330" y="729421"/>
                  <a:pt x="58407" y="716612"/>
                  <a:pt x="35608" y="693813"/>
                </a:cubicBezTo>
                <a:cubicBezTo>
                  <a:pt x="12809" y="671014"/>
                  <a:pt x="0" y="640091"/>
                  <a:pt x="0" y="607848"/>
                </a:cubicBezTo>
                <a:lnTo>
                  <a:pt x="0" y="121573"/>
                </a:lnTo>
                <a:close/>
              </a:path>
            </a:pathLst>
          </a:cu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7997" tIns="107997" rIns="107997" bIns="107997" spcCol="1270" anchor="ctr"/>
          <a:lstStyle/>
          <a:p>
            <a:pPr defTabSz="844550">
              <a:lnSpc>
                <a:spcPct val="90000"/>
              </a:lnSpc>
              <a:spcAft>
                <a:spcPct val="35000"/>
              </a:spcAft>
              <a:defRPr/>
            </a:pPr>
            <a:r>
              <a:rPr lang="en-US" sz="1900" dirty="0"/>
              <a:t>Do not stop to edit or rethink.  </a:t>
            </a:r>
          </a:p>
        </p:txBody>
      </p:sp>
      <p:sp>
        <p:nvSpPr>
          <p:cNvPr id="9" name="Freeform 8"/>
          <p:cNvSpPr/>
          <p:nvPr/>
        </p:nvSpPr>
        <p:spPr>
          <a:xfrm>
            <a:off x="685800" y="2917107"/>
            <a:ext cx="8077200" cy="729421"/>
          </a:xfrm>
          <a:custGeom>
            <a:avLst/>
            <a:gdLst>
              <a:gd name="connsiteX0" fmla="*/ 0 w 8077200"/>
              <a:gd name="connsiteY0" fmla="*/ 121573 h 729421"/>
              <a:gd name="connsiteX1" fmla="*/ 35608 w 8077200"/>
              <a:gd name="connsiteY1" fmla="*/ 35608 h 729421"/>
              <a:gd name="connsiteX2" fmla="*/ 121573 w 8077200"/>
              <a:gd name="connsiteY2" fmla="*/ 0 h 729421"/>
              <a:gd name="connsiteX3" fmla="*/ 7955627 w 8077200"/>
              <a:gd name="connsiteY3" fmla="*/ 0 h 729421"/>
              <a:gd name="connsiteX4" fmla="*/ 8041592 w 8077200"/>
              <a:gd name="connsiteY4" fmla="*/ 35608 h 729421"/>
              <a:gd name="connsiteX5" fmla="*/ 8077200 w 8077200"/>
              <a:gd name="connsiteY5" fmla="*/ 121573 h 729421"/>
              <a:gd name="connsiteX6" fmla="*/ 8077200 w 8077200"/>
              <a:gd name="connsiteY6" fmla="*/ 607848 h 729421"/>
              <a:gd name="connsiteX7" fmla="*/ 8041592 w 8077200"/>
              <a:gd name="connsiteY7" fmla="*/ 693813 h 729421"/>
              <a:gd name="connsiteX8" fmla="*/ 7955627 w 8077200"/>
              <a:gd name="connsiteY8" fmla="*/ 729421 h 729421"/>
              <a:gd name="connsiteX9" fmla="*/ 121573 w 8077200"/>
              <a:gd name="connsiteY9" fmla="*/ 729421 h 729421"/>
              <a:gd name="connsiteX10" fmla="*/ 35608 w 8077200"/>
              <a:gd name="connsiteY10" fmla="*/ 693813 h 729421"/>
              <a:gd name="connsiteX11" fmla="*/ 0 w 8077200"/>
              <a:gd name="connsiteY11" fmla="*/ 607848 h 729421"/>
              <a:gd name="connsiteX12" fmla="*/ 0 w 8077200"/>
              <a:gd name="connsiteY12" fmla="*/ 121573 h 72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77200" h="729421">
                <a:moveTo>
                  <a:pt x="0" y="121573"/>
                </a:moveTo>
                <a:cubicBezTo>
                  <a:pt x="0" y="89330"/>
                  <a:pt x="12809" y="58407"/>
                  <a:pt x="35608" y="35608"/>
                </a:cubicBezTo>
                <a:cubicBezTo>
                  <a:pt x="58407" y="12809"/>
                  <a:pt x="89330" y="0"/>
                  <a:pt x="121573" y="0"/>
                </a:cubicBezTo>
                <a:lnTo>
                  <a:pt x="7955627" y="0"/>
                </a:lnTo>
                <a:cubicBezTo>
                  <a:pt x="7987870" y="0"/>
                  <a:pt x="8018793" y="12809"/>
                  <a:pt x="8041592" y="35608"/>
                </a:cubicBezTo>
                <a:cubicBezTo>
                  <a:pt x="8064391" y="58407"/>
                  <a:pt x="8077200" y="89330"/>
                  <a:pt x="8077200" y="121573"/>
                </a:cubicBezTo>
                <a:lnTo>
                  <a:pt x="8077200" y="607848"/>
                </a:lnTo>
                <a:cubicBezTo>
                  <a:pt x="8077200" y="640091"/>
                  <a:pt x="8064391" y="671014"/>
                  <a:pt x="8041592" y="693813"/>
                </a:cubicBezTo>
                <a:cubicBezTo>
                  <a:pt x="8018793" y="716612"/>
                  <a:pt x="7987870" y="729421"/>
                  <a:pt x="7955627" y="729421"/>
                </a:cubicBezTo>
                <a:lnTo>
                  <a:pt x="121573" y="729421"/>
                </a:lnTo>
                <a:cubicBezTo>
                  <a:pt x="89330" y="729421"/>
                  <a:pt x="58407" y="716612"/>
                  <a:pt x="35608" y="693813"/>
                </a:cubicBezTo>
                <a:cubicBezTo>
                  <a:pt x="12809" y="671014"/>
                  <a:pt x="0" y="640091"/>
                  <a:pt x="0" y="607848"/>
                </a:cubicBezTo>
                <a:lnTo>
                  <a:pt x="0" y="121573"/>
                </a:lnTo>
                <a:close/>
              </a:path>
            </a:pathLst>
          </a:cu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7997" tIns="107997" rIns="107997" bIns="107997" spcCol="1270" anchor="ctr"/>
          <a:lstStyle/>
          <a:p>
            <a:pPr defTabSz="844550">
              <a:lnSpc>
                <a:spcPct val="90000"/>
              </a:lnSpc>
              <a:spcAft>
                <a:spcPct val="35000"/>
              </a:spcAft>
              <a:defRPr/>
            </a:pPr>
            <a:r>
              <a:rPr lang="en-US" sz="1900" dirty="0"/>
              <a:t>Do not worry about grammar, spelling, or punctuation. Work at letting the ideas flow. </a:t>
            </a:r>
          </a:p>
        </p:txBody>
      </p:sp>
      <p:sp>
        <p:nvSpPr>
          <p:cNvPr id="10" name="Freeform 9"/>
          <p:cNvSpPr/>
          <p:nvPr/>
        </p:nvSpPr>
        <p:spPr>
          <a:xfrm>
            <a:off x="685800" y="3701248"/>
            <a:ext cx="8077200" cy="729421"/>
          </a:xfrm>
          <a:custGeom>
            <a:avLst/>
            <a:gdLst>
              <a:gd name="connsiteX0" fmla="*/ 0 w 8077200"/>
              <a:gd name="connsiteY0" fmla="*/ 121573 h 729421"/>
              <a:gd name="connsiteX1" fmla="*/ 35608 w 8077200"/>
              <a:gd name="connsiteY1" fmla="*/ 35608 h 729421"/>
              <a:gd name="connsiteX2" fmla="*/ 121573 w 8077200"/>
              <a:gd name="connsiteY2" fmla="*/ 0 h 729421"/>
              <a:gd name="connsiteX3" fmla="*/ 7955627 w 8077200"/>
              <a:gd name="connsiteY3" fmla="*/ 0 h 729421"/>
              <a:gd name="connsiteX4" fmla="*/ 8041592 w 8077200"/>
              <a:gd name="connsiteY4" fmla="*/ 35608 h 729421"/>
              <a:gd name="connsiteX5" fmla="*/ 8077200 w 8077200"/>
              <a:gd name="connsiteY5" fmla="*/ 121573 h 729421"/>
              <a:gd name="connsiteX6" fmla="*/ 8077200 w 8077200"/>
              <a:gd name="connsiteY6" fmla="*/ 607848 h 729421"/>
              <a:gd name="connsiteX7" fmla="*/ 8041592 w 8077200"/>
              <a:gd name="connsiteY7" fmla="*/ 693813 h 729421"/>
              <a:gd name="connsiteX8" fmla="*/ 7955627 w 8077200"/>
              <a:gd name="connsiteY8" fmla="*/ 729421 h 729421"/>
              <a:gd name="connsiteX9" fmla="*/ 121573 w 8077200"/>
              <a:gd name="connsiteY9" fmla="*/ 729421 h 729421"/>
              <a:gd name="connsiteX10" fmla="*/ 35608 w 8077200"/>
              <a:gd name="connsiteY10" fmla="*/ 693813 h 729421"/>
              <a:gd name="connsiteX11" fmla="*/ 0 w 8077200"/>
              <a:gd name="connsiteY11" fmla="*/ 607848 h 729421"/>
              <a:gd name="connsiteX12" fmla="*/ 0 w 8077200"/>
              <a:gd name="connsiteY12" fmla="*/ 121573 h 72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77200" h="729421">
                <a:moveTo>
                  <a:pt x="0" y="121573"/>
                </a:moveTo>
                <a:cubicBezTo>
                  <a:pt x="0" y="89330"/>
                  <a:pt x="12809" y="58407"/>
                  <a:pt x="35608" y="35608"/>
                </a:cubicBezTo>
                <a:cubicBezTo>
                  <a:pt x="58407" y="12809"/>
                  <a:pt x="89330" y="0"/>
                  <a:pt x="121573" y="0"/>
                </a:cubicBezTo>
                <a:lnTo>
                  <a:pt x="7955627" y="0"/>
                </a:lnTo>
                <a:cubicBezTo>
                  <a:pt x="7987870" y="0"/>
                  <a:pt x="8018793" y="12809"/>
                  <a:pt x="8041592" y="35608"/>
                </a:cubicBezTo>
                <a:cubicBezTo>
                  <a:pt x="8064391" y="58407"/>
                  <a:pt x="8077200" y="89330"/>
                  <a:pt x="8077200" y="121573"/>
                </a:cubicBezTo>
                <a:lnTo>
                  <a:pt x="8077200" y="607848"/>
                </a:lnTo>
                <a:cubicBezTo>
                  <a:pt x="8077200" y="640091"/>
                  <a:pt x="8064391" y="671014"/>
                  <a:pt x="8041592" y="693813"/>
                </a:cubicBezTo>
                <a:cubicBezTo>
                  <a:pt x="8018793" y="716612"/>
                  <a:pt x="7987870" y="729421"/>
                  <a:pt x="7955627" y="729421"/>
                </a:cubicBezTo>
                <a:lnTo>
                  <a:pt x="121573" y="729421"/>
                </a:lnTo>
                <a:cubicBezTo>
                  <a:pt x="89330" y="729421"/>
                  <a:pt x="58407" y="716612"/>
                  <a:pt x="35608" y="693813"/>
                </a:cubicBezTo>
                <a:cubicBezTo>
                  <a:pt x="12809" y="671014"/>
                  <a:pt x="0" y="640091"/>
                  <a:pt x="0" y="607848"/>
                </a:cubicBezTo>
                <a:lnTo>
                  <a:pt x="0" y="121573"/>
                </a:lnTo>
                <a:close/>
              </a:path>
            </a:pathLst>
          </a:cu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7997" tIns="107997" rIns="107997" bIns="107997" spcCol="1270" anchor="ctr"/>
          <a:lstStyle/>
          <a:p>
            <a:pPr defTabSz="844550">
              <a:lnSpc>
                <a:spcPct val="90000"/>
              </a:lnSpc>
              <a:spcAft>
                <a:spcPct val="35000"/>
              </a:spcAft>
              <a:defRPr/>
            </a:pPr>
            <a:r>
              <a:rPr lang="en-US" sz="1900" dirty="0"/>
              <a:t>When writing, use your notes and outlines sparingly.</a:t>
            </a:r>
          </a:p>
        </p:txBody>
      </p:sp>
      <p:sp>
        <p:nvSpPr>
          <p:cNvPr id="11" name="Freeform 10"/>
          <p:cNvSpPr/>
          <p:nvPr/>
        </p:nvSpPr>
        <p:spPr>
          <a:xfrm>
            <a:off x="685800" y="4485390"/>
            <a:ext cx="8077200" cy="729421"/>
          </a:xfrm>
          <a:custGeom>
            <a:avLst/>
            <a:gdLst>
              <a:gd name="connsiteX0" fmla="*/ 0 w 8077200"/>
              <a:gd name="connsiteY0" fmla="*/ 121573 h 729421"/>
              <a:gd name="connsiteX1" fmla="*/ 35608 w 8077200"/>
              <a:gd name="connsiteY1" fmla="*/ 35608 h 729421"/>
              <a:gd name="connsiteX2" fmla="*/ 121573 w 8077200"/>
              <a:gd name="connsiteY2" fmla="*/ 0 h 729421"/>
              <a:gd name="connsiteX3" fmla="*/ 7955627 w 8077200"/>
              <a:gd name="connsiteY3" fmla="*/ 0 h 729421"/>
              <a:gd name="connsiteX4" fmla="*/ 8041592 w 8077200"/>
              <a:gd name="connsiteY4" fmla="*/ 35608 h 729421"/>
              <a:gd name="connsiteX5" fmla="*/ 8077200 w 8077200"/>
              <a:gd name="connsiteY5" fmla="*/ 121573 h 729421"/>
              <a:gd name="connsiteX6" fmla="*/ 8077200 w 8077200"/>
              <a:gd name="connsiteY6" fmla="*/ 607848 h 729421"/>
              <a:gd name="connsiteX7" fmla="*/ 8041592 w 8077200"/>
              <a:gd name="connsiteY7" fmla="*/ 693813 h 729421"/>
              <a:gd name="connsiteX8" fmla="*/ 7955627 w 8077200"/>
              <a:gd name="connsiteY8" fmla="*/ 729421 h 729421"/>
              <a:gd name="connsiteX9" fmla="*/ 121573 w 8077200"/>
              <a:gd name="connsiteY9" fmla="*/ 729421 h 729421"/>
              <a:gd name="connsiteX10" fmla="*/ 35608 w 8077200"/>
              <a:gd name="connsiteY10" fmla="*/ 693813 h 729421"/>
              <a:gd name="connsiteX11" fmla="*/ 0 w 8077200"/>
              <a:gd name="connsiteY11" fmla="*/ 607848 h 729421"/>
              <a:gd name="connsiteX12" fmla="*/ 0 w 8077200"/>
              <a:gd name="connsiteY12" fmla="*/ 121573 h 72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77200" h="729421">
                <a:moveTo>
                  <a:pt x="0" y="121573"/>
                </a:moveTo>
                <a:cubicBezTo>
                  <a:pt x="0" y="89330"/>
                  <a:pt x="12809" y="58407"/>
                  <a:pt x="35608" y="35608"/>
                </a:cubicBezTo>
                <a:cubicBezTo>
                  <a:pt x="58407" y="12809"/>
                  <a:pt x="89330" y="0"/>
                  <a:pt x="121573" y="0"/>
                </a:cubicBezTo>
                <a:lnTo>
                  <a:pt x="7955627" y="0"/>
                </a:lnTo>
                <a:cubicBezTo>
                  <a:pt x="7987870" y="0"/>
                  <a:pt x="8018793" y="12809"/>
                  <a:pt x="8041592" y="35608"/>
                </a:cubicBezTo>
                <a:cubicBezTo>
                  <a:pt x="8064391" y="58407"/>
                  <a:pt x="8077200" y="89330"/>
                  <a:pt x="8077200" y="121573"/>
                </a:cubicBezTo>
                <a:lnTo>
                  <a:pt x="8077200" y="607848"/>
                </a:lnTo>
                <a:cubicBezTo>
                  <a:pt x="8077200" y="640091"/>
                  <a:pt x="8064391" y="671014"/>
                  <a:pt x="8041592" y="693813"/>
                </a:cubicBezTo>
                <a:cubicBezTo>
                  <a:pt x="8018793" y="716612"/>
                  <a:pt x="7987870" y="729421"/>
                  <a:pt x="7955627" y="729421"/>
                </a:cubicBezTo>
                <a:lnTo>
                  <a:pt x="121573" y="729421"/>
                </a:lnTo>
                <a:cubicBezTo>
                  <a:pt x="89330" y="729421"/>
                  <a:pt x="58407" y="716612"/>
                  <a:pt x="35608" y="693813"/>
                </a:cubicBezTo>
                <a:cubicBezTo>
                  <a:pt x="12809" y="671014"/>
                  <a:pt x="0" y="640091"/>
                  <a:pt x="0" y="607848"/>
                </a:cubicBezTo>
                <a:lnTo>
                  <a:pt x="0" y="121573"/>
                </a:lnTo>
                <a:close/>
              </a:path>
            </a:pathLst>
          </a:cu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7997" tIns="107997" rIns="107997" bIns="107997" spcCol="1270" anchor="ctr"/>
          <a:lstStyle/>
          <a:p>
            <a:pPr defTabSz="844550">
              <a:lnSpc>
                <a:spcPct val="90000"/>
              </a:lnSpc>
              <a:spcAft>
                <a:spcPct val="35000"/>
              </a:spcAft>
              <a:defRPr/>
            </a:pPr>
            <a:r>
              <a:rPr lang="en-US" sz="1900" dirty="0"/>
              <a:t>Do not leave the notepad or keyboard until you have completed the section</a:t>
            </a:r>
            <a:br>
              <a:rPr lang="en-US" sz="1900" dirty="0"/>
            </a:br>
            <a:r>
              <a:rPr lang="en-US" sz="1900" dirty="0"/>
              <a:t> or  until you cannot continue due to mental exhaustion. </a:t>
            </a:r>
          </a:p>
        </p:txBody>
      </p:sp>
      <p:sp>
        <p:nvSpPr>
          <p:cNvPr id="12" name="Freeform 11"/>
          <p:cNvSpPr/>
          <p:nvPr/>
        </p:nvSpPr>
        <p:spPr>
          <a:xfrm>
            <a:off x="685800" y="5269532"/>
            <a:ext cx="8077200" cy="729421"/>
          </a:xfrm>
          <a:custGeom>
            <a:avLst/>
            <a:gdLst>
              <a:gd name="connsiteX0" fmla="*/ 0 w 8077200"/>
              <a:gd name="connsiteY0" fmla="*/ 121573 h 729421"/>
              <a:gd name="connsiteX1" fmla="*/ 35608 w 8077200"/>
              <a:gd name="connsiteY1" fmla="*/ 35608 h 729421"/>
              <a:gd name="connsiteX2" fmla="*/ 121573 w 8077200"/>
              <a:gd name="connsiteY2" fmla="*/ 0 h 729421"/>
              <a:gd name="connsiteX3" fmla="*/ 7955627 w 8077200"/>
              <a:gd name="connsiteY3" fmla="*/ 0 h 729421"/>
              <a:gd name="connsiteX4" fmla="*/ 8041592 w 8077200"/>
              <a:gd name="connsiteY4" fmla="*/ 35608 h 729421"/>
              <a:gd name="connsiteX5" fmla="*/ 8077200 w 8077200"/>
              <a:gd name="connsiteY5" fmla="*/ 121573 h 729421"/>
              <a:gd name="connsiteX6" fmla="*/ 8077200 w 8077200"/>
              <a:gd name="connsiteY6" fmla="*/ 607848 h 729421"/>
              <a:gd name="connsiteX7" fmla="*/ 8041592 w 8077200"/>
              <a:gd name="connsiteY7" fmla="*/ 693813 h 729421"/>
              <a:gd name="connsiteX8" fmla="*/ 7955627 w 8077200"/>
              <a:gd name="connsiteY8" fmla="*/ 729421 h 729421"/>
              <a:gd name="connsiteX9" fmla="*/ 121573 w 8077200"/>
              <a:gd name="connsiteY9" fmla="*/ 729421 h 729421"/>
              <a:gd name="connsiteX10" fmla="*/ 35608 w 8077200"/>
              <a:gd name="connsiteY10" fmla="*/ 693813 h 729421"/>
              <a:gd name="connsiteX11" fmla="*/ 0 w 8077200"/>
              <a:gd name="connsiteY11" fmla="*/ 607848 h 729421"/>
              <a:gd name="connsiteX12" fmla="*/ 0 w 8077200"/>
              <a:gd name="connsiteY12" fmla="*/ 121573 h 729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077200" h="729421">
                <a:moveTo>
                  <a:pt x="0" y="121573"/>
                </a:moveTo>
                <a:cubicBezTo>
                  <a:pt x="0" y="89330"/>
                  <a:pt x="12809" y="58407"/>
                  <a:pt x="35608" y="35608"/>
                </a:cubicBezTo>
                <a:cubicBezTo>
                  <a:pt x="58407" y="12809"/>
                  <a:pt x="89330" y="0"/>
                  <a:pt x="121573" y="0"/>
                </a:cubicBezTo>
                <a:lnTo>
                  <a:pt x="7955627" y="0"/>
                </a:lnTo>
                <a:cubicBezTo>
                  <a:pt x="7987870" y="0"/>
                  <a:pt x="8018793" y="12809"/>
                  <a:pt x="8041592" y="35608"/>
                </a:cubicBezTo>
                <a:cubicBezTo>
                  <a:pt x="8064391" y="58407"/>
                  <a:pt x="8077200" y="89330"/>
                  <a:pt x="8077200" y="121573"/>
                </a:cubicBezTo>
                <a:lnTo>
                  <a:pt x="8077200" y="607848"/>
                </a:lnTo>
                <a:cubicBezTo>
                  <a:pt x="8077200" y="640091"/>
                  <a:pt x="8064391" y="671014"/>
                  <a:pt x="8041592" y="693813"/>
                </a:cubicBezTo>
                <a:cubicBezTo>
                  <a:pt x="8018793" y="716612"/>
                  <a:pt x="7987870" y="729421"/>
                  <a:pt x="7955627" y="729421"/>
                </a:cubicBezTo>
                <a:lnTo>
                  <a:pt x="121573" y="729421"/>
                </a:lnTo>
                <a:cubicBezTo>
                  <a:pt x="89330" y="729421"/>
                  <a:pt x="58407" y="716612"/>
                  <a:pt x="35608" y="693813"/>
                </a:cubicBezTo>
                <a:cubicBezTo>
                  <a:pt x="12809" y="671014"/>
                  <a:pt x="0" y="640091"/>
                  <a:pt x="0" y="607848"/>
                </a:cubicBezTo>
                <a:lnTo>
                  <a:pt x="0" y="121573"/>
                </a:lnTo>
                <a:close/>
              </a:path>
            </a:pathLst>
          </a:custGeom>
          <a:gradFill flip="none" rotWithShape="1">
            <a:gsLst>
              <a:gs pos="0">
                <a:schemeClr val="accent2">
                  <a:lumMod val="5000"/>
                  <a:lumOff val="95000"/>
                </a:schemeClr>
              </a:gs>
              <a:gs pos="74000">
                <a:schemeClr val="accent2">
                  <a:lumMod val="45000"/>
                  <a:lumOff val="55000"/>
                </a:schemeClr>
              </a:gs>
              <a:gs pos="83000">
                <a:schemeClr val="accent2">
                  <a:lumMod val="45000"/>
                  <a:lumOff val="55000"/>
                </a:schemeClr>
              </a:gs>
              <a:gs pos="100000">
                <a:schemeClr val="accent2">
                  <a:lumMod val="30000"/>
                  <a:lumOff val="70000"/>
                </a:scheme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107997" tIns="107997" rIns="107997" bIns="107997" spcCol="1270" anchor="ctr"/>
          <a:lstStyle/>
          <a:p>
            <a:pPr defTabSz="844550">
              <a:lnSpc>
                <a:spcPct val="90000"/>
              </a:lnSpc>
              <a:spcAft>
                <a:spcPct val="35000"/>
              </a:spcAft>
              <a:defRPr/>
            </a:pPr>
            <a:r>
              <a:rPr lang="en-US" sz="1900" dirty="0"/>
              <a:t>Do not complete the writing session until you have charted the work for the next session. </a:t>
            </a:r>
          </a:p>
        </p:txBody>
      </p:sp>
      <p:sp>
        <p:nvSpPr>
          <p:cNvPr id="15362" name="Footer Placeholder 3"/>
          <p:cNvSpPr>
            <a:spLocks noGrp="1"/>
          </p:cNvSpPr>
          <p:nvPr>
            <p:ph type="ftr" sz="quarter" idx="11"/>
          </p:nvPr>
        </p:nvSpPr>
        <p:spPr/>
        <p:txBody>
          <a:bodyPr/>
          <a:lstStyle/>
          <a:p>
            <a:pPr>
              <a:defRPr/>
            </a:pPr>
            <a:endParaRPr lang="en-US" dirty="0"/>
          </a:p>
        </p:txBody>
      </p:sp>
    </p:spTree>
    <p:custDataLst>
      <p:tags r:id="rId1"/>
    </p:custDataLst>
    <p:extLst>
      <p:ext uri="{BB962C8B-B14F-4D97-AF65-F5344CB8AC3E}">
        <p14:creationId xmlns:p14="http://schemas.microsoft.com/office/powerpoint/2010/main" val="12008013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7749"/>
          </a:xfrm>
        </p:spPr>
        <p:txBody>
          <a:bodyPr>
            <a:normAutofit/>
          </a:bodyPr>
          <a:lstStyle/>
          <a:p>
            <a:r>
              <a:rPr lang="en-US" sz="2800" dirty="0">
                <a:solidFill>
                  <a:srgbClr val="FF0000"/>
                </a:solidFill>
              </a:rPr>
              <a:t>Activity 3: Outlining</a:t>
            </a:r>
          </a:p>
        </p:txBody>
      </p:sp>
      <p:sp>
        <p:nvSpPr>
          <p:cNvPr id="5" name="Content Placeholder 4"/>
          <p:cNvSpPr>
            <a:spLocks noGrp="1"/>
          </p:cNvSpPr>
          <p:nvPr>
            <p:ph sz="half" idx="2"/>
          </p:nvPr>
        </p:nvSpPr>
        <p:spPr>
          <a:xfrm>
            <a:off x="3641271" y="1032388"/>
            <a:ext cx="5225143" cy="5086402"/>
          </a:xfrm>
        </p:spPr>
        <p:txBody>
          <a:bodyPr>
            <a:normAutofit fontScale="92500"/>
          </a:bodyPr>
          <a:lstStyle/>
          <a:p>
            <a:pPr>
              <a:lnSpc>
                <a:spcPct val="80000"/>
              </a:lnSpc>
              <a:buFont typeface="Wingdings" panose="05000000000000000000" pitchFamily="2" charset="2"/>
              <a:buChar char="Ø"/>
            </a:pPr>
            <a:r>
              <a:rPr lang="en-US" altLang="en-US" sz="2400" b="1" dirty="0">
                <a:solidFill>
                  <a:srgbClr val="FF0000"/>
                </a:solidFill>
              </a:rPr>
              <a:t>The outline serves as a mental organizer that documents the writer’s thinking about the research. </a:t>
            </a:r>
          </a:p>
          <a:p>
            <a:pPr>
              <a:lnSpc>
                <a:spcPct val="80000"/>
              </a:lnSpc>
              <a:buFont typeface="Wingdings" panose="05000000000000000000" pitchFamily="2" charset="2"/>
              <a:buChar char="Ø"/>
            </a:pPr>
            <a:r>
              <a:rPr lang="en-US" altLang="en-US" sz="2400" b="1" dirty="0">
                <a:solidFill>
                  <a:srgbClr val="FF0000"/>
                </a:solidFill>
              </a:rPr>
              <a:t>Here the author weds the personal intent and perspective created in the exploratory write with the previously researched information to form a comprehensive profile of the subject.  </a:t>
            </a:r>
          </a:p>
          <a:p>
            <a:pPr>
              <a:lnSpc>
                <a:spcPct val="80000"/>
              </a:lnSpc>
              <a:buFont typeface="Wingdings" panose="05000000000000000000" pitchFamily="2" charset="2"/>
              <a:buChar char="Ø"/>
            </a:pPr>
            <a:r>
              <a:rPr lang="en-US" altLang="en-US" sz="2400" b="1" dirty="0">
                <a:solidFill>
                  <a:srgbClr val="FF0000"/>
                </a:solidFill>
              </a:rPr>
              <a:t>Outlining serves three purposes: </a:t>
            </a:r>
          </a:p>
          <a:p>
            <a:pPr lvl="1">
              <a:lnSpc>
                <a:spcPct val="80000"/>
              </a:lnSpc>
              <a:buFont typeface="Wingdings" panose="05000000000000000000" pitchFamily="2" charset="2"/>
              <a:buChar char="Ø"/>
            </a:pPr>
            <a:r>
              <a:rPr lang="en-US" altLang="en-US" b="1" dirty="0">
                <a:solidFill>
                  <a:srgbClr val="FF0000"/>
                </a:solidFill>
              </a:rPr>
              <a:t>A mechanism for the integration and transformation of ideas;</a:t>
            </a:r>
          </a:p>
          <a:p>
            <a:pPr lvl="1">
              <a:lnSpc>
                <a:spcPct val="80000"/>
              </a:lnSpc>
              <a:buFont typeface="Wingdings" panose="05000000000000000000" pitchFamily="2" charset="2"/>
              <a:buChar char="Ø"/>
            </a:pPr>
            <a:r>
              <a:rPr lang="en-US" altLang="en-US" b="1" dirty="0">
                <a:solidFill>
                  <a:srgbClr val="FF0000"/>
                </a:solidFill>
              </a:rPr>
              <a:t>A queuing device for the sequencing of ideas;</a:t>
            </a:r>
          </a:p>
          <a:p>
            <a:pPr lvl="1">
              <a:lnSpc>
                <a:spcPct val="80000"/>
              </a:lnSpc>
              <a:buFont typeface="Wingdings" panose="05000000000000000000" pitchFamily="2" charset="2"/>
              <a:buChar char="Ø"/>
            </a:pPr>
            <a:r>
              <a:rPr lang="en-US" altLang="en-US" b="1" dirty="0">
                <a:solidFill>
                  <a:srgbClr val="FF0000"/>
                </a:solidFill>
              </a:rPr>
              <a:t>A general plan for the composition.</a:t>
            </a:r>
          </a:p>
          <a:p>
            <a:endParaRPr lang="en-US" dirty="0"/>
          </a:p>
        </p:txBody>
      </p:sp>
      <p:pic>
        <p:nvPicPr>
          <p:cNvPr id="6" name="Content Placeholder 5"/>
          <p:cNvPicPr>
            <a:picLocks noGrp="1" noChangeAspect="1"/>
          </p:cNvPicPr>
          <p:nvPr>
            <p:ph sz="half" idx="1"/>
          </p:nvPr>
        </p:nvPicPr>
        <p:blipFill>
          <a:blip r:embed="rId3"/>
          <a:stretch>
            <a:fillRect/>
          </a:stretch>
        </p:blipFill>
        <p:spPr>
          <a:xfrm>
            <a:off x="410284" y="1976283"/>
            <a:ext cx="3156368" cy="2700447"/>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 name="Arrow: Right 6"/>
          <p:cNvSpPr/>
          <p:nvPr/>
        </p:nvSpPr>
        <p:spPr>
          <a:xfrm rot="12044394">
            <a:off x="2992433" y="4097522"/>
            <a:ext cx="526942" cy="363434"/>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733155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842994" y="283053"/>
            <a:ext cx="8229600" cy="1143000"/>
          </a:xfrm>
        </p:spPr>
        <p:txBody>
          <a:bodyPr>
            <a:normAutofit/>
          </a:bodyPr>
          <a:lstStyle/>
          <a:p>
            <a:pPr eaLnBrk="1" fontAlgn="auto" hangingPunct="1">
              <a:spcAft>
                <a:spcPts val="0"/>
              </a:spcAft>
              <a:defRPr/>
            </a:pPr>
            <a:r>
              <a:rPr lang="en-US" sz="3200" dirty="0"/>
              <a:t>Building the Outline</a:t>
            </a:r>
          </a:p>
        </p:txBody>
      </p:sp>
      <p:sp>
        <p:nvSpPr>
          <p:cNvPr id="7" name="Freeform 6"/>
          <p:cNvSpPr/>
          <p:nvPr/>
        </p:nvSpPr>
        <p:spPr>
          <a:xfrm>
            <a:off x="3415620" y="1578770"/>
            <a:ext cx="5608637" cy="1889125"/>
          </a:xfrm>
          <a:custGeom>
            <a:avLst/>
            <a:gdLst>
              <a:gd name="connsiteX0" fmla="*/ 314713 w 1888240"/>
              <a:gd name="connsiteY0" fmla="*/ 0 h 5608320"/>
              <a:gd name="connsiteX1" fmla="*/ 1573527 w 1888240"/>
              <a:gd name="connsiteY1" fmla="*/ 0 h 5608320"/>
              <a:gd name="connsiteX2" fmla="*/ 1796063 w 1888240"/>
              <a:gd name="connsiteY2" fmla="*/ 92178 h 5608320"/>
              <a:gd name="connsiteX3" fmla="*/ 1888240 w 1888240"/>
              <a:gd name="connsiteY3" fmla="*/ 314714 h 5608320"/>
              <a:gd name="connsiteX4" fmla="*/ 1888240 w 1888240"/>
              <a:gd name="connsiteY4" fmla="*/ 5608320 h 5608320"/>
              <a:gd name="connsiteX5" fmla="*/ 1888240 w 1888240"/>
              <a:gd name="connsiteY5" fmla="*/ 5608320 h 5608320"/>
              <a:gd name="connsiteX6" fmla="*/ 1888240 w 1888240"/>
              <a:gd name="connsiteY6" fmla="*/ 5608320 h 5608320"/>
              <a:gd name="connsiteX7" fmla="*/ 0 w 1888240"/>
              <a:gd name="connsiteY7" fmla="*/ 5608320 h 5608320"/>
              <a:gd name="connsiteX8" fmla="*/ 0 w 1888240"/>
              <a:gd name="connsiteY8" fmla="*/ 5608320 h 5608320"/>
              <a:gd name="connsiteX9" fmla="*/ 0 w 1888240"/>
              <a:gd name="connsiteY9" fmla="*/ 5608320 h 5608320"/>
              <a:gd name="connsiteX10" fmla="*/ 0 w 1888240"/>
              <a:gd name="connsiteY10" fmla="*/ 314713 h 5608320"/>
              <a:gd name="connsiteX11" fmla="*/ 92178 w 1888240"/>
              <a:gd name="connsiteY11" fmla="*/ 92177 h 5608320"/>
              <a:gd name="connsiteX12" fmla="*/ 314714 w 1888240"/>
              <a:gd name="connsiteY12" fmla="*/ 0 h 5608320"/>
              <a:gd name="connsiteX13" fmla="*/ 314713 w 1888240"/>
              <a:gd name="connsiteY13" fmla="*/ 0 h 5608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88240" h="5608320">
                <a:moveTo>
                  <a:pt x="1888240" y="934739"/>
                </a:moveTo>
                <a:lnTo>
                  <a:pt x="1888240" y="4673581"/>
                </a:lnTo>
                <a:cubicBezTo>
                  <a:pt x="1888240" y="4921489"/>
                  <a:pt x="1877077" y="5159245"/>
                  <a:pt x="1857205" y="5334542"/>
                </a:cubicBezTo>
                <a:cubicBezTo>
                  <a:pt x="1837334" y="5509839"/>
                  <a:pt x="1810382" y="5608320"/>
                  <a:pt x="1782280" y="5608320"/>
                </a:cubicBezTo>
                <a:lnTo>
                  <a:pt x="0" y="5608320"/>
                </a:lnTo>
                <a:lnTo>
                  <a:pt x="0" y="5608320"/>
                </a:lnTo>
                <a:lnTo>
                  <a:pt x="0" y="5608320"/>
                </a:lnTo>
                <a:lnTo>
                  <a:pt x="0" y="0"/>
                </a:lnTo>
                <a:lnTo>
                  <a:pt x="0" y="0"/>
                </a:lnTo>
                <a:lnTo>
                  <a:pt x="0" y="0"/>
                </a:lnTo>
                <a:lnTo>
                  <a:pt x="1782281" y="0"/>
                </a:lnTo>
                <a:cubicBezTo>
                  <a:pt x="1810383" y="0"/>
                  <a:pt x="1837334" y="98481"/>
                  <a:pt x="1857205" y="273781"/>
                </a:cubicBezTo>
                <a:cubicBezTo>
                  <a:pt x="1877077" y="449078"/>
                  <a:pt x="1888240" y="686834"/>
                  <a:pt x="1888240" y="934742"/>
                </a:cubicBezTo>
                <a:lnTo>
                  <a:pt x="1888240" y="934739"/>
                </a:ln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68580" tIns="126466" rIns="160756" bIns="126466" spcCol="1270" anchor="ctr"/>
          <a:lstStyle/>
          <a:p>
            <a:pPr marL="171450" lvl="1" indent="-171450" defTabSz="800100">
              <a:lnSpc>
                <a:spcPct val="90000"/>
              </a:lnSpc>
              <a:spcAft>
                <a:spcPct val="15000"/>
              </a:spcAft>
              <a:buFontTx/>
              <a:buChar char="••"/>
              <a:defRPr/>
            </a:pPr>
            <a:r>
              <a:rPr lang="en-US" dirty="0"/>
              <a:t>Create a framework for the composition by laying out the major sections of the work. </a:t>
            </a:r>
          </a:p>
          <a:p>
            <a:pPr marL="171450" lvl="1" indent="-171450" defTabSz="800100">
              <a:lnSpc>
                <a:spcPct val="90000"/>
              </a:lnSpc>
              <a:spcAft>
                <a:spcPct val="15000"/>
              </a:spcAft>
              <a:buFontTx/>
              <a:buChar char="••"/>
              <a:defRPr/>
            </a:pPr>
            <a:r>
              <a:rPr lang="en-US" dirty="0"/>
              <a:t>“Tell them what you are going tell them; tell them; and tell what you told them”.</a:t>
            </a:r>
          </a:p>
          <a:p>
            <a:pPr marL="171450" lvl="1" indent="-171450" defTabSz="800100">
              <a:lnSpc>
                <a:spcPct val="90000"/>
              </a:lnSpc>
              <a:spcAft>
                <a:spcPct val="15000"/>
              </a:spcAft>
              <a:buFontTx/>
              <a:buChar char="••"/>
              <a:defRPr/>
            </a:pPr>
            <a:r>
              <a:rPr lang="en-US" dirty="0"/>
              <a:t>The Introduction, The Body, and the Summation.</a:t>
            </a:r>
          </a:p>
        </p:txBody>
      </p:sp>
      <p:sp>
        <p:nvSpPr>
          <p:cNvPr id="8" name="Freeform 7"/>
          <p:cNvSpPr/>
          <p:nvPr/>
        </p:nvSpPr>
        <p:spPr>
          <a:xfrm>
            <a:off x="261257" y="1215370"/>
            <a:ext cx="3154363" cy="2360612"/>
          </a:xfrm>
          <a:custGeom>
            <a:avLst/>
            <a:gdLst>
              <a:gd name="connsiteX0" fmla="*/ 0 w 3154680"/>
              <a:gd name="connsiteY0" fmla="*/ 393391 h 2360300"/>
              <a:gd name="connsiteX1" fmla="*/ 115222 w 3154680"/>
              <a:gd name="connsiteY1" fmla="*/ 115222 h 2360300"/>
              <a:gd name="connsiteX2" fmla="*/ 393392 w 3154680"/>
              <a:gd name="connsiteY2" fmla="*/ 1 h 2360300"/>
              <a:gd name="connsiteX3" fmla="*/ 2761289 w 3154680"/>
              <a:gd name="connsiteY3" fmla="*/ 0 h 2360300"/>
              <a:gd name="connsiteX4" fmla="*/ 3039458 w 3154680"/>
              <a:gd name="connsiteY4" fmla="*/ 115222 h 2360300"/>
              <a:gd name="connsiteX5" fmla="*/ 3154679 w 3154680"/>
              <a:gd name="connsiteY5" fmla="*/ 393392 h 2360300"/>
              <a:gd name="connsiteX6" fmla="*/ 3154680 w 3154680"/>
              <a:gd name="connsiteY6" fmla="*/ 1966909 h 2360300"/>
              <a:gd name="connsiteX7" fmla="*/ 3039458 w 3154680"/>
              <a:gd name="connsiteY7" fmla="*/ 2245079 h 2360300"/>
              <a:gd name="connsiteX8" fmla="*/ 2761288 w 3154680"/>
              <a:gd name="connsiteY8" fmla="*/ 2360300 h 2360300"/>
              <a:gd name="connsiteX9" fmla="*/ 393391 w 3154680"/>
              <a:gd name="connsiteY9" fmla="*/ 2360300 h 2360300"/>
              <a:gd name="connsiteX10" fmla="*/ 115222 w 3154680"/>
              <a:gd name="connsiteY10" fmla="*/ 2245078 h 2360300"/>
              <a:gd name="connsiteX11" fmla="*/ 1 w 3154680"/>
              <a:gd name="connsiteY11" fmla="*/ 1966908 h 2360300"/>
              <a:gd name="connsiteX12" fmla="*/ 0 w 3154680"/>
              <a:gd name="connsiteY12" fmla="*/ 393391 h 236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54680" h="2360300">
                <a:moveTo>
                  <a:pt x="0" y="393391"/>
                </a:moveTo>
                <a:cubicBezTo>
                  <a:pt x="0" y="289057"/>
                  <a:pt x="41447" y="188997"/>
                  <a:pt x="115222" y="115222"/>
                </a:cubicBezTo>
                <a:cubicBezTo>
                  <a:pt x="188997" y="41447"/>
                  <a:pt x="289058" y="1"/>
                  <a:pt x="393392" y="1"/>
                </a:cubicBezTo>
                <a:lnTo>
                  <a:pt x="2761289" y="0"/>
                </a:lnTo>
                <a:cubicBezTo>
                  <a:pt x="2865623" y="0"/>
                  <a:pt x="2965683" y="41447"/>
                  <a:pt x="3039458" y="115222"/>
                </a:cubicBezTo>
                <a:cubicBezTo>
                  <a:pt x="3113233" y="188997"/>
                  <a:pt x="3154679" y="289058"/>
                  <a:pt x="3154679" y="393392"/>
                </a:cubicBezTo>
                <a:cubicBezTo>
                  <a:pt x="3154679" y="917898"/>
                  <a:pt x="3154680" y="1442403"/>
                  <a:pt x="3154680" y="1966909"/>
                </a:cubicBezTo>
                <a:cubicBezTo>
                  <a:pt x="3154680" y="2071243"/>
                  <a:pt x="3113234" y="2171303"/>
                  <a:pt x="3039458" y="2245079"/>
                </a:cubicBezTo>
                <a:cubicBezTo>
                  <a:pt x="2965683" y="2318854"/>
                  <a:pt x="2865622" y="2360301"/>
                  <a:pt x="2761288" y="2360300"/>
                </a:cubicBezTo>
                <a:lnTo>
                  <a:pt x="393391" y="2360300"/>
                </a:lnTo>
                <a:cubicBezTo>
                  <a:pt x="289057" y="2360300"/>
                  <a:pt x="188997" y="2318853"/>
                  <a:pt x="115222" y="2245078"/>
                </a:cubicBezTo>
                <a:cubicBezTo>
                  <a:pt x="41447" y="2171303"/>
                  <a:pt x="1" y="2071242"/>
                  <a:pt x="1" y="1966908"/>
                </a:cubicBezTo>
                <a:cubicBezTo>
                  <a:pt x="1" y="1442402"/>
                  <a:pt x="0" y="917897"/>
                  <a:pt x="0" y="393391"/>
                </a:cubicBez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06660" tIns="160940" rIns="206660" bIns="160940" spcCol="1270" anchor="ctr"/>
          <a:lstStyle/>
          <a:p>
            <a:pPr algn="ctr" defTabSz="1066800">
              <a:lnSpc>
                <a:spcPct val="90000"/>
              </a:lnSpc>
              <a:spcAft>
                <a:spcPct val="35000"/>
              </a:spcAft>
              <a:defRPr/>
            </a:pPr>
            <a:r>
              <a:rPr lang="en-US" sz="2400" dirty="0">
                <a:solidFill>
                  <a:schemeClr val="tx1"/>
                </a:solidFill>
              </a:rPr>
              <a:t>Start by creating the big picture ,the table of contents. </a:t>
            </a:r>
          </a:p>
        </p:txBody>
      </p:sp>
      <p:sp>
        <p:nvSpPr>
          <p:cNvPr id="9" name="Freeform 8"/>
          <p:cNvSpPr/>
          <p:nvPr/>
        </p:nvSpPr>
        <p:spPr>
          <a:xfrm>
            <a:off x="3415619" y="3967560"/>
            <a:ext cx="5608637" cy="1889125"/>
          </a:xfrm>
          <a:custGeom>
            <a:avLst/>
            <a:gdLst>
              <a:gd name="connsiteX0" fmla="*/ 314713 w 1888240"/>
              <a:gd name="connsiteY0" fmla="*/ 0 h 5608320"/>
              <a:gd name="connsiteX1" fmla="*/ 1573527 w 1888240"/>
              <a:gd name="connsiteY1" fmla="*/ 0 h 5608320"/>
              <a:gd name="connsiteX2" fmla="*/ 1796063 w 1888240"/>
              <a:gd name="connsiteY2" fmla="*/ 92178 h 5608320"/>
              <a:gd name="connsiteX3" fmla="*/ 1888240 w 1888240"/>
              <a:gd name="connsiteY3" fmla="*/ 314714 h 5608320"/>
              <a:gd name="connsiteX4" fmla="*/ 1888240 w 1888240"/>
              <a:gd name="connsiteY4" fmla="*/ 5608320 h 5608320"/>
              <a:gd name="connsiteX5" fmla="*/ 1888240 w 1888240"/>
              <a:gd name="connsiteY5" fmla="*/ 5608320 h 5608320"/>
              <a:gd name="connsiteX6" fmla="*/ 1888240 w 1888240"/>
              <a:gd name="connsiteY6" fmla="*/ 5608320 h 5608320"/>
              <a:gd name="connsiteX7" fmla="*/ 0 w 1888240"/>
              <a:gd name="connsiteY7" fmla="*/ 5608320 h 5608320"/>
              <a:gd name="connsiteX8" fmla="*/ 0 w 1888240"/>
              <a:gd name="connsiteY8" fmla="*/ 5608320 h 5608320"/>
              <a:gd name="connsiteX9" fmla="*/ 0 w 1888240"/>
              <a:gd name="connsiteY9" fmla="*/ 5608320 h 5608320"/>
              <a:gd name="connsiteX10" fmla="*/ 0 w 1888240"/>
              <a:gd name="connsiteY10" fmla="*/ 314713 h 5608320"/>
              <a:gd name="connsiteX11" fmla="*/ 92178 w 1888240"/>
              <a:gd name="connsiteY11" fmla="*/ 92177 h 5608320"/>
              <a:gd name="connsiteX12" fmla="*/ 314714 w 1888240"/>
              <a:gd name="connsiteY12" fmla="*/ 0 h 5608320"/>
              <a:gd name="connsiteX13" fmla="*/ 314713 w 1888240"/>
              <a:gd name="connsiteY13" fmla="*/ 0 h 5608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88240" h="5608320">
                <a:moveTo>
                  <a:pt x="1888240" y="934739"/>
                </a:moveTo>
                <a:lnTo>
                  <a:pt x="1888240" y="4673581"/>
                </a:lnTo>
                <a:cubicBezTo>
                  <a:pt x="1888240" y="4921489"/>
                  <a:pt x="1877077" y="5159245"/>
                  <a:pt x="1857205" y="5334542"/>
                </a:cubicBezTo>
                <a:cubicBezTo>
                  <a:pt x="1837334" y="5509839"/>
                  <a:pt x="1810382" y="5608320"/>
                  <a:pt x="1782280" y="5608320"/>
                </a:cubicBezTo>
                <a:lnTo>
                  <a:pt x="0" y="5608320"/>
                </a:lnTo>
                <a:lnTo>
                  <a:pt x="0" y="5608320"/>
                </a:lnTo>
                <a:lnTo>
                  <a:pt x="0" y="5608320"/>
                </a:lnTo>
                <a:lnTo>
                  <a:pt x="0" y="0"/>
                </a:lnTo>
                <a:lnTo>
                  <a:pt x="0" y="0"/>
                </a:lnTo>
                <a:lnTo>
                  <a:pt x="0" y="0"/>
                </a:lnTo>
                <a:lnTo>
                  <a:pt x="1782281" y="0"/>
                </a:lnTo>
                <a:cubicBezTo>
                  <a:pt x="1810383" y="0"/>
                  <a:pt x="1837334" y="98481"/>
                  <a:pt x="1857205" y="273781"/>
                </a:cubicBezTo>
                <a:cubicBezTo>
                  <a:pt x="1877077" y="449078"/>
                  <a:pt x="1888240" y="686834"/>
                  <a:pt x="1888240" y="934742"/>
                </a:cubicBezTo>
                <a:lnTo>
                  <a:pt x="1888240" y="934739"/>
                </a:ln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lIns="68580" tIns="126466" rIns="160756" bIns="126466" spcCol="1270" anchor="ctr"/>
          <a:lstStyle/>
          <a:p>
            <a:pPr marL="171450" lvl="1" indent="-171450" defTabSz="800100">
              <a:lnSpc>
                <a:spcPct val="90000"/>
              </a:lnSpc>
              <a:spcAft>
                <a:spcPct val="15000"/>
              </a:spcAft>
              <a:buFontTx/>
              <a:buChar char="••"/>
              <a:defRPr/>
            </a:pPr>
            <a:r>
              <a:rPr lang="en-US" dirty="0"/>
              <a:t>The Introduction provides a profile of the study. </a:t>
            </a:r>
          </a:p>
          <a:p>
            <a:pPr marL="171450" lvl="1" indent="-171450" defTabSz="800100">
              <a:lnSpc>
                <a:spcPct val="90000"/>
              </a:lnSpc>
              <a:spcAft>
                <a:spcPct val="15000"/>
              </a:spcAft>
              <a:buFontTx/>
              <a:buChar char="••"/>
              <a:defRPr/>
            </a:pPr>
            <a:r>
              <a:rPr lang="en-US" dirty="0"/>
              <a:t>The Body is the corpus of the work. Here the case is presented and documented to justify the research thesis. </a:t>
            </a:r>
          </a:p>
          <a:p>
            <a:pPr marL="171450" lvl="1" indent="-171450" defTabSz="800100">
              <a:lnSpc>
                <a:spcPct val="90000"/>
              </a:lnSpc>
              <a:spcAft>
                <a:spcPct val="15000"/>
              </a:spcAft>
              <a:buFontTx/>
              <a:buChar char="••"/>
              <a:defRPr/>
            </a:pPr>
            <a:r>
              <a:rPr lang="en-US" dirty="0"/>
              <a:t>The Summation provides a summary of the research study’s conclusions. </a:t>
            </a:r>
          </a:p>
        </p:txBody>
      </p:sp>
      <p:sp>
        <p:nvSpPr>
          <p:cNvPr id="10" name="Freeform 9"/>
          <p:cNvSpPr/>
          <p:nvPr/>
        </p:nvSpPr>
        <p:spPr>
          <a:xfrm>
            <a:off x="261257" y="3728699"/>
            <a:ext cx="3154363" cy="2359025"/>
          </a:xfrm>
          <a:custGeom>
            <a:avLst/>
            <a:gdLst>
              <a:gd name="connsiteX0" fmla="*/ 0 w 3154680"/>
              <a:gd name="connsiteY0" fmla="*/ 393391 h 2360300"/>
              <a:gd name="connsiteX1" fmla="*/ 115222 w 3154680"/>
              <a:gd name="connsiteY1" fmla="*/ 115222 h 2360300"/>
              <a:gd name="connsiteX2" fmla="*/ 393392 w 3154680"/>
              <a:gd name="connsiteY2" fmla="*/ 1 h 2360300"/>
              <a:gd name="connsiteX3" fmla="*/ 2761289 w 3154680"/>
              <a:gd name="connsiteY3" fmla="*/ 0 h 2360300"/>
              <a:gd name="connsiteX4" fmla="*/ 3039458 w 3154680"/>
              <a:gd name="connsiteY4" fmla="*/ 115222 h 2360300"/>
              <a:gd name="connsiteX5" fmla="*/ 3154679 w 3154680"/>
              <a:gd name="connsiteY5" fmla="*/ 393392 h 2360300"/>
              <a:gd name="connsiteX6" fmla="*/ 3154680 w 3154680"/>
              <a:gd name="connsiteY6" fmla="*/ 1966909 h 2360300"/>
              <a:gd name="connsiteX7" fmla="*/ 3039458 w 3154680"/>
              <a:gd name="connsiteY7" fmla="*/ 2245079 h 2360300"/>
              <a:gd name="connsiteX8" fmla="*/ 2761288 w 3154680"/>
              <a:gd name="connsiteY8" fmla="*/ 2360300 h 2360300"/>
              <a:gd name="connsiteX9" fmla="*/ 393391 w 3154680"/>
              <a:gd name="connsiteY9" fmla="*/ 2360300 h 2360300"/>
              <a:gd name="connsiteX10" fmla="*/ 115222 w 3154680"/>
              <a:gd name="connsiteY10" fmla="*/ 2245078 h 2360300"/>
              <a:gd name="connsiteX11" fmla="*/ 1 w 3154680"/>
              <a:gd name="connsiteY11" fmla="*/ 1966908 h 2360300"/>
              <a:gd name="connsiteX12" fmla="*/ 0 w 3154680"/>
              <a:gd name="connsiteY12" fmla="*/ 393391 h 2360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154680" h="2360300">
                <a:moveTo>
                  <a:pt x="0" y="393391"/>
                </a:moveTo>
                <a:cubicBezTo>
                  <a:pt x="0" y="289057"/>
                  <a:pt x="41447" y="188997"/>
                  <a:pt x="115222" y="115222"/>
                </a:cubicBezTo>
                <a:cubicBezTo>
                  <a:pt x="188997" y="41447"/>
                  <a:pt x="289058" y="1"/>
                  <a:pt x="393392" y="1"/>
                </a:cubicBezTo>
                <a:lnTo>
                  <a:pt x="2761289" y="0"/>
                </a:lnTo>
                <a:cubicBezTo>
                  <a:pt x="2865623" y="0"/>
                  <a:pt x="2965683" y="41447"/>
                  <a:pt x="3039458" y="115222"/>
                </a:cubicBezTo>
                <a:cubicBezTo>
                  <a:pt x="3113233" y="188997"/>
                  <a:pt x="3154679" y="289058"/>
                  <a:pt x="3154679" y="393392"/>
                </a:cubicBezTo>
                <a:cubicBezTo>
                  <a:pt x="3154679" y="917898"/>
                  <a:pt x="3154680" y="1442403"/>
                  <a:pt x="3154680" y="1966909"/>
                </a:cubicBezTo>
                <a:cubicBezTo>
                  <a:pt x="3154680" y="2071243"/>
                  <a:pt x="3113234" y="2171303"/>
                  <a:pt x="3039458" y="2245079"/>
                </a:cubicBezTo>
                <a:cubicBezTo>
                  <a:pt x="2965683" y="2318854"/>
                  <a:pt x="2865622" y="2360301"/>
                  <a:pt x="2761288" y="2360300"/>
                </a:cubicBezTo>
                <a:lnTo>
                  <a:pt x="393391" y="2360300"/>
                </a:lnTo>
                <a:cubicBezTo>
                  <a:pt x="289057" y="2360300"/>
                  <a:pt x="188997" y="2318853"/>
                  <a:pt x="115222" y="2245078"/>
                </a:cubicBezTo>
                <a:cubicBezTo>
                  <a:pt x="41447" y="2171303"/>
                  <a:pt x="1" y="2071242"/>
                  <a:pt x="1" y="1966908"/>
                </a:cubicBezTo>
                <a:cubicBezTo>
                  <a:pt x="1" y="1442402"/>
                  <a:pt x="0" y="917897"/>
                  <a:pt x="0" y="393391"/>
                </a:cubicBez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lIns="206660" tIns="160940" rIns="206660" bIns="160940" spcCol="1270" anchor="ctr"/>
          <a:lstStyle/>
          <a:p>
            <a:pPr algn="ctr" defTabSz="1066800">
              <a:lnSpc>
                <a:spcPct val="90000"/>
              </a:lnSpc>
              <a:spcAft>
                <a:spcPct val="35000"/>
              </a:spcAft>
              <a:defRPr/>
            </a:pPr>
            <a:r>
              <a:rPr lang="en-US" sz="2400" dirty="0">
                <a:solidFill>
                  <a:schemeClr val="tx1"/>
                </a:solidFill>
              </a:rPr>
              <a:t>Lay out each of the individual parts that make up the table of contents in a logical and sequential fashion. </a:t>
            </a:r>
          </a:p>
        </p:txBody>
      </p:sp>
      <p:sp>
        <p:nvSpPr>
          <p:cNvPr id="17410" name="Footer Placeholder 3"/>
          <p:cNvSpPr>
            <a:spLocks noGrp="1"/>
          </p:cNvSpPr>
          <p:nvPr>
            <p:ph type="ftr" sz="quarter" idx="11"/>
          </p:nvPr>
        </p:nvSpPr>
        <p:spPr/>
        <p:txBody>
          <a:bodyPr/>
          <a:lstStyle/>
          <a:p>
            <a:pPr>
              <a:defRPr/>
            </a:pPr>
            <a:endParaRPr lang="en-US" dirty="0"/>
          </a:p>
        </p:txBody>
      </p:sp>
    </p:spTree>
    <p:custDataLst>
      <p:tags r:id="rId1"/>
    </p:custDataLst>
    <p:extLst>
      <p:ext uri="{BB962C8B-B14F-4D97-AF65-F5344CB8AC3E}">
        <p14:creationId xmlns:p14="http://schemas.microsoft.com/office/powerpoint/2010/main" val="361632269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7749"/>
          </a:xfrm>
        </p:spPr>
        <p:txBody>
          <a:bodyPr>
            <a:normAutofit/>
          </a:bodyPr>
          <a:lstStyle/>
          <a:p>
            <a:r>
              <a:rPr lang="en-US" sz="2800" dirty="0">
                <a:solidFill>
                  <a:srgbClr val="FF0000"/>
                </a:solidFill>
              </a:rPr>
              <a:t>THE WRITING PROCESS: Preliminary Draft</a:t>
            </a:r>
          </a:p>
        </p:txBody>
      </p:sp>
      <p:sp>
        <p:nvSpPr>
          <p:cNvPr id="5" name="Content Placeholder 4"/>
          <p:cNvSpPr>
            <a:spLocks noGrp="1"/>
          </p:cNvSpPr>
          <p:nvPr>
            <p:ph sz="half" idx="2"/>
          </p:nvPr>
        </p:nvSpPr>
        <p:spPr>
          <a:xfrm>
            <a:off x="3951515" y="1224116"/>
            <a:ext cx="4914900" cy="4894673"/>
          </a:xfrm>
        </p:spPr>
        <p:txBody>
          <a:bodyPr>
            <a:normAutofit/>
          </a:bodyPr>
          <a:lstStyle/>
          <a:p>
            <a:pPr>
              <a:lnSpc>
                <a:spcPct val="80000"/>
              </a:lnSpc>
              <a:buFont typeface="Wingdings" panose="05000000000000000000" pitchFamily="2" charset="2"/>
              <a:buChar char="Ø"/>
            </a:pPr>
            <a:r>
              <a:rPr lang="en-US" altLang="en-US" sz="2100" b="1" dirty="0">
                <a:solidFill>
                  <a:srgbClr val="FF0000"/>
                </a:solidFill>
              </a:rPr>
              <a:t>The outline expanded into coherent sentences, complete paragraphs, and a cohesive composition. </a:t>
            </a:r>
            <a:br>
              <a:rPr lang="en-US" altLang="en-US" sz="2100" b="1" dirty="0">
                <a:solidFill>
                  <a:srgbClr val="FF0000"/>
                </a:solidFill>
              </a:rPr>
            </a:br>
            <a:endParaRPr lang="en-US" altLang="en-US" sz="2100" b="1" dirty="0">
              <a:solidFill>
                <a:srgbClr val="FF0000"/>
              </a:solidFill>
            </a:endParaRPr>
          </a:p>
          <a:p>
            <a:pPr>
              <a:lnSpc>
                <a:spcPct val="80000"/>
              </a:lnSpc>
              <a:buFont typeface="Wingdings" panose="05000000000000000000" pitchFamily="2" charset="2"/>
              <a:buChar char="Ø"/>
            </a:pPr>
            <a:r>
              <a:rPr lang="en-US" altLang="en-US" sz="2100" b="1" dirty="0">
                <a:solidFill>
                  <a:srgbClr val="FF0000"/>
                </a:solidFill>
              </a:rPr>
              <a:t>Called the writer's draft. </a:t>
            </a:r>
            <a:r>
              <a:rPr lang="en-US" altLang="en-US" sz="2100" b="1" dirty="0" smtClean="0">
                <a:solidFill>
                  <a:srgbClr val="FF0000"/>
                </a:solidFill>
              </a:rPr>
              <a:t>It </a:t>
            </a:r>
            <a:r>
              <a:rPr lang="en-US" altLang="en-US" sz="2100" b="1" dirty="0">
                <a:solidFill>
                  <a:srgbClr val="FF0000"/>
                </a:solidFill>
              </a:rPr>
              <a:t>is the first test of the writer’s true understanding of the material.  </a:t>
            </a:r>
          </a:p>
          <a:p>
            <a:pPr lvl="1">
              <a:lnSpc>
                <a:spcPct val="80000"/>
              </a:lnSpc>
              <a:buFont typeface="Wingdings" panose="05000000000000000000" pitchFamily="2" charset="2"/>
              <a:buChar char="Ø"/>
            </a:pPr>
            <a:r>
              <a:rPr lang="en-US" altLang="en-US" sz="2100" b="1" dirty="0">
                <a:solidFill>
                  <a:srgbClr val="FF0000"/>
                </a:solidFill>
              </a:rPr>
              <a:t>What does the author really know about the subject?  </a:t>
            </a:r>
          </a:p>
          <a:p>
            <a:pPr lvl="1">
              <a:lnSpc>
                <a:spcPct val="80000"/>
              </a:lnSpc>
              <a:buFont typeface="Wingdings" panose="05000000000000000000" pitchFamily="2" charset="2"/>
              <a:buChar char="Ø"/>
            </a:pPr>
            <a:r>
              <a:rPr lang="en-US" altLang="en-US" sz="2100" b="1" dirty="0">
                <a:solidFill>
                  <a:srgbClr val="FF0000"/>
                </a:solidFill>
              </a:rPr>
              <a:t>Can the author express that knowledge in writing? </a:t>
            </a:r>
            <a:br>
              <a:rPr lang="en-US" altLang="en-US" sz="2100" b="1" dirty="0">
                <a:solidFill>
                  <a:srgbClr val="FF0000"/>
                </a:solidFill>
              </a:rPr>
            </a:br>
            <a:endParaRPr lang="en-US" altLang="en-US" sz="2100" b="1" dirty="0">
              <a:solidFill>
                <a:srgbClr val="FF0000"/>
              </a:solidFill>
            </a:endParaRPr>
          </a:p>
          <a:p>
            <a:pPr>
              <a:lnSpc>
                <a:spcPct val="80000"/>
              </a:lnSpc>
              <a:buFont typeface="Wingdings" panose="05000000000000000000" pitchFamily="2" charset="2"/>
              <a:buChar char="Ø"/>
            </a:pPr>
            <a:r>
              <a:rPr lang="en-US" altLang="en-US" sz="2100" b="1" dirty="0">
                <a:solidFill>
                  <a:srgbClr val="FF0000"/>
                </a:solidFill>
              </a:rPr>
              <a:t>Provides the writer with the initial experience of transferring abstract thoughts to concrete statements and arranging random ideas into sequences.</a:t>
            </a:r>
            <a:endParaRPr lang="en-US" sz="2100" dirty="0">
              <a:solidFill>
                <a:srgbClr val="FF0000"/>
              </a:solidFill>
            </a:endParaRPr>
          </a:p>
        </p:txBody>
      </p:sp>
      <p:pic>
        <p:nvPicPr>
          <p:cNvPr id="6" name="Content Placeholder 5"/>
          <p:cNvPicPr>
            <a:picLocks noGrp="1" noChangeAspect="1"/>
          </p:cNvPicPr>
          <p:nvPr>
            <p:ph sz="half" idx="1"/>
          </p:nvPr>
        </p:nvPicPr>
        <p:blipFill>
          <a:blip r:embed="rId3"/>
          <a:stretch>
            <a:fillRect/>
          </a:stretch>
        </p:blipFill>
        <p:spPr>
          <a:xfrm>
            <a:off x="383782" y="1799303"/>
            <a:ext cx="3567733" cy="3052394"/>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 name="Arrow: Right 6"/>
          <p:cNvSpPr/>
          <p:nvPr/>
        </p:nvSpPr>
        <p:spPr>
          <a:xfrm rot="15292174">
            <a:off x="1996359" y="4823033"/>
            <a:ext cx="526942" cy="275072"/>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823091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4745"/>
          </a:xfrm>
        </p:spPr>
        <p:txBody>
          <a:bodyPr>
            <a:normAutofit/>
          </a:bodyPr>
          <a:lstStyle/>
          <a:p>
            <a:r>
              <a:rPr lang="en-US" sz="3200" dirty="0">
                <a:solidFill>
                  <a:srgbClr val="FF0000"/>
                </a:solidFill>
              </a:rPr>
              <a:t>Composing: Reference Aids</a:t>
            </a:r>
          </a:p>
        </p:txBody>
      </p:sp>
      <p:pic>
        <p:nvPicPr>
          <p:cNvPr id="4" name="Content Placeholder 3"/>
          <p:cNvPicPr>
            <a:picLocks noGrp="1" noChangeAspect="1"/>
          </p:cNvPicPr>
          <p:nvPr>
            <p:ph sz="half" idx="1"/>
          </p:nvPr>
        </p:nvPicPr>
        <p:blipFill>
          <a:blip r:embed="rId3"/>
          <a:stretch>
            <a:fillRect/>
          </a:stretch>
        </p:blipFill>
        <p:spPr>
          <a:xfrm>
            <a:off x="457200" y="1278610"/>
            <a:ext cx="8066868" cy="4269785"/>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411034223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16743"/>
          </a:xfrm>
        </p:spPr>
        <p:txBody>
          <a:bodyPr>
            <a:normAutofit/>
          </a:bodyPr>
          <a:lstStyle/>
          <a:p>
            <a:r>
              <a:rPr lang="en-US" sz="3200" dirty="0"/>
              <a:t>Structuring the Thesis Case</a:t>
            </a:r>
          </a:p>
        </p:txBody>
      </p:sp>
      <p:pic>
        <p:nvPicPr>
          <p:cNvPr id="4" name="Content Placeholder 3"/>
          <p:cNvPicPr>
            <a:picLocks noGrp="1" noChangeAspect="1"/>
          </p:cNvPicPr>
          <p:nvPr>
            <p:ph idx="1"/>
          </p:nvPr>
        </p:nvPicPr>
        <p:blipFill>
          <a:blip r:embed="rId3"/>
          <a:stretch>
            <a:fillRect/>
          </a:stretch>
        </p:blipFill>
        <p:spPr>
          <a:xfrm>
            <a:off x="823912" y="1485310"/>
            <a:ext cx="7496175" cy="3752850"/>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94228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756220292"/>
              </p:ext>
            </p:extLst>
          </p:nvPr>
        </p:nvGraphicFramePr>
        <p:xfrm>
          <a:off x="1165122" y="297132"/>
          <a:ext cx="7445477" cy="5712566"/>
        </p:xfrm>
        <a:graphic>
          <a:graphicData uri="http://schemas.openxmlformats.org/drawingml/2006/table">
            <a:tbl>
              <a:tblPr firstRow="1" firstCol="1" lastRow="1" lastCol="1" bandRow="1" bandCol="1">
                <a:tableStyleId>{793D81CF-94F2-401A-BA57-92F5A7B2D0C5}</a:tableStyleId>
              </a:tblPr>
              <a:tblGrid>
                <a:gridCol w="2109122">
                  <a:extLst>
                    <a:ext uri="{9D8B030D-6E8A-4147-A177-3AD203B41FA5}">
                      <a16:colId xmlns:a16="http://schemas.microsoft.com/office/drawing/2014/main" xmlns="" val="20000"/>
                    </a:ext>
                  </a:extLst>
                </a:gridCol>
                <a:gridCol w="3407183">
                  <a:extLst>
                    <a:ext uri="{9D8B030D-6E8A-4147-A177-3AD203B41FA5}">
                      <a16:colId xmlns:a16="http://schemas.microsoft.com/office/drawing/2014/main" xmlns="" val="20001"/>
                    </a:ext>
                  </a:extLst>
                </a:gridCol>
                <a:gridCol w="1929172">
                  <a:extLst>
                    <a:ext uri="{9D8B030D-6E8A-4147-A177-3AD203B41FA5}">
                      <a16:colId xmlns:a16="http://schemas.microsoft.com/office/drawing/2014/main" xmlns="" val="20002"/>
                    </a:ext>
                  </a:extLst>
                </a:gridCol>
              </a:tblGrid>
              <a:tr h="310632">
                <a:tc gridSpan="3">
                  <a:txBody>
                    <a:bodyPr/>
                    <a:lstStyle/>
                    <a:p>
                      <a:pPr marL="0" marR="0" indent="0" algn="ctr" defTabSz="914400" rtl="0" eaLnBrk="1" fontAlgn="auto" latinLnBrk="0" hangingPunct="1">
                        <a:lnSpc>
                          <a:spcPct val="100000"/>
                        </a:lnSpc>
                        <a:spcBef>
                          <a:spcPts val="0"/>
                        </a:spcBef>
                        <a:spcAft>
                          <a:spcPts val="0"/>
                        </a:spcAft>
                        <a:buClrTx/>
                        <a:buSzTx/>
                        <a:buFontTx/>
                        <a:buNone/>
                        <a:tabLst>
                          <a:tab pos="1828800" algn="ctr"/>
                          <a:tab pos="3200400" algn="ctr"/>
                          <a:tab pos="4572000" algn="ctr"/>
                        </a:tabLst>
                        <a:defRPr/>
                      </a:pPr>
                      <a:r>
                        <a:rPr lang="en-US" sz="1400" i="1" dirty="0">
                          <a:solidFill>
                            <a:sysClr val="windowText" lastClr="000000"/>
                          </a:solidFill>
                          <a:effectLst/>
                          <a:latin typeface="Times New Roman"/>
                          <a:ea typeface="Times New Roman"/>
                        </a:rPr>
                        <a:t>The literature Review Outline: </a:t>
                      </a:r>
                      <a:r>
                        <a:rPr lang="en-US" sz="1400" b="1" i="1" dirty="0">
                          <a:solidFill>
                            <a:sysClr val="windowText" lastClr="000000"/>
                          </a:solidFill>
                          <a:effectLst/>
                          <a:latin typeface="Times New Roman" panose="02020603050405020304" pitchFamily="18" charset="0"/>
                          <a:cs typeface="Times New Roman" panose="02020603050405020304" pitchFamily="18" charset="0"/>
                        </a:rPr>
                        <a:t>Study Aids, Maps, Or</a:t>
                      </a:r>
                      <a:r>
                        <a:rPr lang="en-US" sz="1400" b="1" i="1" baseline="0" dirty="0">
                          <a:solidFill>
                            <a:sysClr val="windowText" lastClr="000000"/>
                          </a:solidFill>
                          <a:effectLst/>
                          <a:latin typeface="Times New Roman" panose="02020603050405020304" pitchFamily="18" charset="0"/>
                          <a:cs typeface="Times New Roman" panose="02020603050405020304" pitchFamily="18" charset="0"/>
                        </a:rPr>
                        <a:t> </a:t>
                      </a:r>
                      <a:r>
                        <a:rPr lang="en-US" sz="1400" b="1" i="1" dirty="0">
                          <a:solidFill>
                            <a:sysClr val="windowText" lastClr="000000"/>
                          </a:solidFill>
                          <a:effectLst/>
                          <a:latin typeface="Times New Roman" panose="02020603050405020304" pitchFamily="18" charset="0"/>
                          <a:cs typeface="Times New Roman" panose="02020603050405020304" pitchFamily="18" charset="0"/>
                        </a:rPr>
                        <a:t>References</a:t>
                      </a:r>
                      <a:endParaRPr lang="en-US" sz="1400" b="1" i="1" dirty="0">
                        <a:solidFill>
                          <a:sysClr val="windowText" lastClr="0000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L w="57150" cap="flat" cmpd="sng" algn="ctr">
                      <a:solidFill>
                        <a:srgbClr val="FF0000"/>
                      </a:solidFill>
                      <a:prstDash val="solid"/>
                      <a:round/>
                      <a:headEnd type="none" w="med" len="med"/>
                      <a:tailEnd type="none" w="med" len="med"/>
                    </a:lnL>
                    <a:lnR w="57150" cap="flat" cmpd="sng" algn="ctr">
                      <a:solidFill>
                        <a:srgbClr val="FF0000"/>
                      </a:solidFill>
                      <a:prstDash val="solid"/>
                      <a:round/>
                      <a:headEnd type="none" w="med" len="med"/>
                      <a:tailEnd type="none" w="med" len="med"/>
                    </a:lnR>
                    <a:lnT w="57150" cap="flat" cmpd="sng" algn="ctr">
                      <a:solidFill>
                        <a:srgbClr val="FF0000"/>
                      </a:solidFill>
                      <a:prstDash val="solid"/>
                      <a:round/>
                      <a:headEnd type="none" w="med" len="med"/>
                      <a:tailEnd type="none" w="med" len="med"/>
                    </a:lnT>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hMerge="1">
                  <a:txBody>
                    <a:bodyPr/>
                    <a:lstStyle/>
                    <a:p>
                      <a:pPr marL="0" marR="0">
                        <a:spcBef>
                          <a:spcPts val="0"/>
                        </a:spcBef>
                        <a:spcAft>
                          <a:spcPts val="0"/>
                        </a:spcAft>
                        <a:tabLst>
                          <a:tab pos="1828800" algn="ctr"/>
                          <a:tab pos="3200400" algn="ctr"/>
                          <a:tab pos="4572000" algn="ctr"/>
                        </a:tabLst>
                      </a:pPr>
                      <a:endParaRPr lang="en-US" sz="1200" i="1" dirty="0">
                        <a:solidFill>
                          <a:sysClr val="windowText" lastClr="000000"/>
                        </a:solidFill>
                        <a:effectLst/>
                        <a:latin typeface="Times New Roman"/>
                        <a:ea typeface="Times New Roman"/>
                      </a:endParaRPr>
                    </a:p>
                  </a:txBody>
                  <a:tcPr marL="68580" marR="68580" marT="0" marB="0">
                    <a:noFill/>
                  </a:tcPr>
                </a:tc>
                <a:tc hMerge="1">
                  <a:txBody>
                    <a:bodyPr/>
                    <a:lstStyle/>
                    <a:p>
                      <a:pPr marL="0" marR="0">
                        <a:spcBef>
                          <a:spcPts val="0"/>
                        </a:spcBef>
                        <a:spcAft>
                          <a:spcPts val="0"/>
                        </a:spcAft>
                        <a:tabLst>
                          <a:tab pos="1828800" algn="ctr"/>
                          <a:tab pos="3200400" algn="ctr"/>
                          <a:tab pos="4572000" algn="ctr"/>
                        </a:tabLst>
                      </a:pPr>
                      <a:endParaRPr lang="en-US" sz="1200" i="1" dirty="0">
                        <a:solidFill>
                          <a:sysClr val="windowText" lastClr="000000"/>
                        </a:solidFill>
                        <a:effectLst/>
                        <a:latin typeface="Times New Roman"/>
                        <a:ea typeface="Times New Roman"/>
                      </a:endParaRPr>
                    </a:p>
                  </a:txBody>
                  <a:tcPr marL="68580" marR="68580" marT="0" marB="0">
                    <a:noFill/>
                  </a:tcPr>
                </a:tc>
                <a:extLst>
                  <a:ext uri="{0D108BD9-81ED-4DB2-BD59-A6C34878D82A}">
                    <a16:rowId xmlns:a16="http://schemas.microsoft.com/office/drawing/2014/main" xmlns="" val="10000"/>
                  </a:ext>
                </a:extLst>
              </a:tr>
              <a:tr h="194438">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Times New Roman" panose="02020603050405020304" pitchFamily="18" charset="0"/>
                          <a:cs typeface="Times New Roman" panose="02020603050405020304" pitchFamily="18" charset="0"/>
                        </a:rPr>
                        <a:t>Introduction Section of the Literature Review</a:t>
                      </a:r>
                      <a:endParaRPr lang="en-US" sz="12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L w="57150" cap="flat" cmpd="sng" algn="ctr">
                      <a:solidFill>
                        <a:srgbClr val="FF0000"/>
                      </a:solidFill>
                      <a:prstDash val="solid"/>
                      <a:round/>
                      <a:headEnd type="none" w="med" len="med"/>
                      <a:tailEnd type="none" w="med" len="med"/>
                    </a:lnL>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a:effectLst/>
                        <a:latin typeface="Times New Roman"/>
                        <a:ea typeface="Times New Roman"/>
                      </a:endParaRPr>
                    </a:p>
                  </a:txBody>
                  <a:tcPr marL="68580" marR="68580" marT="0" marB="0" anchor="ctr">
                    <a:noFill/>
                  </a:tcPr>
                </a:tc>
                <a:tc hMerge="1">
                  <a:txBody>
                    <a:bodyPr/>
                    <a:lstStyle/>
                    <a:p>
                      <a:pPr marL="0" marR="0">
                        <a:spcBef>
                          <a:spcPts val="0"/>
                        </a:spcBef>
                        <a:spcAft>
                          <a:spcPts val="0"/>
                        </a:spcAft>
                      </a:pPr>
                      <a:endParaRPr lang="en-US" sz="1100" dirty="0">
                        <a:effectLst/>
                        <a:latin typeface="Times New Roman"/>
                        <a:ea typeface="Times New Roman"/>
                      </a:endParaRPr>
                    </a:p>
                  </a:txBody>
                  <a:tcPr marL="68580" marR="68580" marT="0" marB="0">
                    <a:noFill/>
                  </a:tcPr>
                </a:tc>
                <a:extLst>
                  <a:ext uri="{0D108BD9-81ED-4DB2-BD59-A6C34878D82A}">
                    <a16:rowId xmlns:a16="http://schemas.microsoft.com/office/drawing/2014/main" xmlns="" val="10001"/>
                  </a:ext>
                </a:extLst>
              </a:tr>
              <a:tr h="190746">
                <a:tc>
                  <a:txBody>
                    <a:bodyPr/>
                    <a:lstStyle/>
                    <a:p>
                      <a:pPr marL="0" marR="0">
                        <a:spcBef>
                          <a:spcPts val="0"/>
                        </a:spcBef>
                        <a:spcAft>
                          <a:spcPts val="0"/>
                        </a:spcAft>
                        <a:tabLst>
                          <a:tab pos="1828800" algn="ctr"/>
                          <a:tab pos="3200400" algn="ctr"/>
                          <a:tab pos="4572000" algn="ctr"/>
                        </a:tabLst>
                      </a:pPr>
                      <a:r>
                        <a:rPr lang="en-US" sz="1100" b="1" i="1" dirty="0">
                          <a:solidFill>
                            <a:sysClr val="windowText" lastClr="000000"/>
                          </a:solidFill>
                          <a:effectLst/>
                          <a:latin typeface="Times New Roman" panose="02020603050405020304" pitchFamily="18" charset="0"/>
                          <a:ea typeface="Times New Roman"/>
                          <a:cs typeface="Times New Roman" panose="02020603050405020304" pitchFamily="18" charset="0"/>
                        </a:rPr>
                        <a:t>Subsection</a:t>
                      </a:r>
                    </a:p>
                  </a:txBody>
                  <a:tcPr marL="68580" marR="68580" marT="0" marB="0" anchor="ctr">
                    <a:lnL w="57150" cap="flat" cmpd="sng" algn="ctr">
                      <a:solidFill>
                        <a:srgbClr val="FF0000"/>
                      </a:solidFill>
                      <a:prstDash val="solid"/>
                      <a:round/>
                      <a:headEnd type="none" w="med" len="med"/>
                      <a:tailEnd type="none" w="med" len="med"/>
                    </a:lnL>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tabLst>
                          <a:tab pos="1828800" algn="ctr"/>
                          <a:tab pos="3200400" algn="ctr"/>
                          <a:tab pos="4572000" algn="ctr"/>
                        </a:tabLst>
                      </a:pPr>
                      <a:r>
                        <a:rPr lang="en-US" sz="1100" b="1" i="1" dirty="0">
                          <a:solidFill>
                            <a:sysClr val="windowText" lastClr="000000"/>
                          </a:solidFill>
                          <a:effectLst/>
                          <a:latin typeface="Times New Roman" panose="02020603050405020304" pitchFamily="18" charset="0"/>
                          <a:cs typeface="Times New Roman" panose="02020603050405020304" pitchFamily="18" charset="0"/>
                        </a:rPr>
                        <a:t>Study Aids, Maps, Or</a:t>
                      </a:r>
                      <a:r>
                        <a:rPr lang="en-US" sz="1100" b="1" i="1" baseline="0" dirty="0">
                          <a:solidFill>
                            <a:sysClr val="windowText" lastClr="000000"/>
                          </a:solidFill>
                          <a:effectLst/>
                          <a:latin typeface="Times New Roman" panose="02020603050405020304" pitchFamily="18" charset="0"/>
                          <a:cs typeface="Times New Roman" panose="02020603050405020304" pitchFamily="18" charset="0"/>
                        </a:rPr>
                        <a:t> </a:t>
                      </a:r>
                      <a:r>
                        <a:rPr lang="en-US" sz="1100" b="1" i="1" dirty="0">
                          <a:solidFill>
                            <a:sysClr val="windowText" lastClr="000000"/>
                          </a:solidFill>
                          <a:effectLst/>
                          <a:latin typeface="Times New Roman" panose="02020603050405020304" pitchFamily="18" charset="0"/>
                          <a:cs typeface="Times New Roman" panose="02020603050405020304" pitchFamily="18" charset="0"/>
                        </a:rPr>
                        <a:t>References</a:t>
                      </a:r>
                      <a:endParaRPr lang="en-US" sz="1100" b="1" i="1" dirty="0">
                        <a:solidFill>
                          <a:sysClr val="windowText" lastClr="0000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tabLst>
                          <a:tab pos="1828800" algn="ctr"/>
                          <a:tab pos="3200400" algn="ctr"/>
                          <a:tab pos="4572000" algn="ctr"/>
                        </a:tabLst>
                      </a:pPr>
                      <a:r>
                        <a:rPr lang="en-US" sz="1100" b="1" i="1" dirty="0">
                          <a:solidFill>
                            <a:sysClr val="windowText" lastClr="000000"/>
                          </a:solidFill>
                          <a:effectLst/>
                          <a:latin typeface="Times New Roman" panose="02020603050405020304" pitchFamily="18" charset="0"/>
                          <a:cs typeface="Times New Roman" panose="02020603050405020304" pitchFamily="18" charset="0"/>
                        </a:rPr>
                        <a:t>Chapter</a:t>
                      </a:r>
                      <a:endParaRPr lang="en-US" sz="1100" b="1" i="1" dirty="0">
                        <a:solidFill>
                          <a:sysClr val="windowText" lastClr="0000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02"/>
                  </a:ext>
                </a:extLst>
              </a:tr>
              <a:tr h="17395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Introductory statement</a:t>
                      </a:r>
                    </a:p>
                  </a:txBody>
                  <a:tcPr marL="68580" marR="68580" marT="0" marB="0" anchor="ctr">
                    <a:lnL w="57150" cap="flat" cmpd="sng" algn="ctr">
                      <a:solidFill>
                        <a:srgbClr val="FF0000"/>
                      </a:solidFill>
                      <a:prstDash val="solid"/>
                      <a:round/>
                      <a:headEnd type="none" w="med" len="med"/>
                      <a:tailEnd type="none" w="med" len="med"/>
                    </a:lnL>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Narrative hook</a:t>
                      </a:r>
                    </a:p>
                  </a:txBody>
                  <a:tcPr marL="68580" marR="68580" marT="0" marB="0" anchor="c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Chapter 6</a:t>
                      </a: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03"/>
                  </a:ext>
                </a:extLst>
              </a:tr>
              <a:tr h="18637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Study topic statement</a:t>
                      </a:r>
                    </a:p>
                  </a:txBody>
                  <a:tcPr marL="68580" marR="68580" marT="0" marB="0" anchor="ctr">
                    <a:lnL w="57150" cap="flat" cmpd="sng" algn="ctr">
                      <a:solidFill>
                        <a:srgbClr val="FF0000"/>
                      </a:solidFill>
                      <a:prstDash val="solid"/>
                      <a:round/>
                      <a:headEnd type="none" w="med" len="med"/>
                      <a:tailEnd type="none" w="med" len="med"/>
                    </a:lnL>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The first library visit exercise</a:t>
                      </a:r>
                    </a:p>
                  </a:txBody>
                  <a:tcPr marL="68580" marR="68580" marT="0" marB="0" anchor="c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ea typeface="Times New Roman"/>
                          <a:cs typeface="Times New Roman" panose="02020603050405020304" pitchFamily="18" charset="0"/>
                        </a:rPr>
                        <a:t>Chapter 1</a:t>
                      </a:r>
                    </a:p>
                  </a:txBody>
                  <a:tcPr marL="68580" marR="68580" marT="0" marB="0" anchor="ctr">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04"/>
                  </a:ext>
                </a:extLst>
              </a:tr>
              <a:tr h="1269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Context statement</a:t>
                      </a:r>
                    </a:p>
                  </a:txBody>
                  <a:tcPr marL="68580" marR="68580" marT="0" marB="0" anchor="ctr">
                    <a:lnL w="57150" cap="flat" cmpd="sng" algn="ctr">
                      <a:solidFill>
                        <a:srgbClr val="FF0000"/>
                      </a:solidFill>
                      <a:prstDash val="solid"/>
                      <a:round/>
                      <a:headEnd type="none" w="med" len="med"/>
                      <a:tailEnd type="none" w="med" len="med"/>
                    </a:lnL>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Defining a specific research interest</a:t>
                      </a:r>
                    </a:p>
                  </a:txBody>
                  <a:tcPr marL="68580" marR="68580" marT="0" marB="0" anchor="c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ea typeface="Times New Roman"/>
                          <a:cs typeface="Times New Roman" panose="02020603050405020304" pitchFamily="18" charset="0"/>
                        </a:rPr>
                        <a:t>Chapter 1</a:t>
                      </a:r>
                    </a:p>
                  </a:txBody>
                  <a:tcPr marL="68580" marR="68580" marT="0" marB="0" anchor="ctr">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05"/>
                  </a:ext>
                </a:extLst>
              </a:tr>
              <a:tr h="6349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Significance statement</a:t>
                      </a:r>
                    </a:p>
                    <a:p>
                      <a:pPr marL="0" marR="0">
                        <a:spcBef>
                          <a:spcPts val="0"/>
                        </a:spcBef>
                        <a:spcAft>
                          <a:spcPts val="0"/>
                        </a:spcAft>
                      </a:pP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L w="57150" cap="flat" cmpd="sng" algn="ctr">
                      <a:solidFill>
                        <a:srgbClr val="FF0000"/>
                      </a:solidFill>
                      <a:prstDash val="solid"/>
                      <a:round/>
                      <a:headEnd type="none" w="med" len="med"/>
                      <a:tailEnd type="none" w="med" len="med"/>
                    </a:lnL>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Survey of  literature, argument of discovery model,</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Literature survey tally matrix</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Mapping schemes,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Reasoning patterns,</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Literature Critique advocacy model, </a:t>
                      </a:r>
                      <a:endPar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a:cs typeface="Times New Roman" panose="02020603050405020304" pitchFamily="18" charset="0"/>
                      </a:endParaRPr>
                    </a:p>
                  </a:txBody>
                  <a:tcPr marL="68580" marR="68580" marT="0" marB="0" anchor="c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ea typeface="Times New Roman"/>
                          <a:cs typeface="Times New Roman" panose="02020603050405020304" pitchFamily="18" charset="0"/>
                        </a:rPr>
                        <a:t>Chapter</a:t>
                      </a:r>
                      <a:r>
                        <a:rPr lang="en-US" sz="900" b="0" baseline="0" dirty="0">
                          <a:effectLst/>
                          <a:latin typeface="Times New Roman" panose="02020603050405020304" pitchFamily="18" charset="0"/>
                          <a:ea typeface="Times New Roman"/>
                          <a:cs typeface="Times New Roman" panose="02020603050405020304" pitchFamily="18" charset="0"/>
                        </a:rPr>
                        <a:t> 4</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0" baseline="0" dirty="0">
                          <a:effectLst/>
                          <a:latin typeface="Times New Roman" panose="02020603050405020304" pitchFamily="18" charset="0"/>
                          <a:ea typeface="Times New Roman"/>
                          <a:cs typeface="Times New Roman" panose="02020603050405020304" pitchFamily="18" charset="0"/>
                        </a:rPr>
                        <a:t>Chapter 5</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0" baseline="0" dirty="0">
                          <a:effectLst/>
                          <a:latin typeface="Times New Roman" panose="02020603050405020304" pitchFamily="18" charset="0"/>
                          <a:ea typeface="Times New Roman"/>
                          <a:cs typeface="Times New Roman" panose="02020603050405020304" pitchFamily="18" charset="0"/>
                        </a:rPr>
                        <a:t>Chapters 4 and 5</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0" baseline="0" dirty="0">
                          <a:effectLst/>
                          <a:latin typeface="Times New Roman" panose="02020603050405020304" pitchFamily="18" charset="0"/>
                          <a:ea typeface="Times New Roman"/>
                          <a:cs typeface="Times New Roman" panose="02020603050405020304" pitchFamily="18" charset="0"/>
                        </a:rPr>
                        <a:t>Chapters 4 and 5</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0" baseline="0" dirty="0">
                          <a:effectLst/>
                          <a:latin typeface="Times New Roman" panose="02020603050405020304" pitchFamily="18" charset="0"/>
                          <a:ea typeface="Times New Roman"/>
                          <a:cs typeface="Times New Roman" panose="02020603050405020304" pitchFamily="18" charset="0"/>
                        </a:rPr>
                        <a:t>Chapter 5</a:t>
                      </a: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06"/>
                  </a:ext>
                </a:extLst>
              </a:tr>
              <a:tr h="6349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Problem statement</a:t>
                      </a:r>
                    </a:p>
                    <a:p>
                      <a:pPr marL="0" marR="0">
                        <a:spcBef>
                          <a:spcPts val="0"/>
                        </a:spcBef>
                        <a:spcAft>
                          <a:spcPts val="0"/>
                        </a:spcAft>
                      </a:pP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L w="57150" cap="flat" cmpd="sng" algn="ctr">
                      <a:solidFill>
                        <a:srgbClr val="FF0000"/>
                      </a:solidFill>
                      <a:prstDash val="solid"/>
                      <a:round/>
                      <a:headEnd type="none" w="med" len="med"/>
                      <a:tailEnd type="none" w="med" len="med"/>
                    </a:lnL>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Survey of  literature, argument of discovery model,</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Literature survey tally matrix</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Mapping schemes, </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Reasoning patterns,</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Literature Critique advocacy model, </a:t>
                      </a: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ea typeface="Times New Roman"/>
                          <a:cs typeface="Times New Roman" panose="02020603050405020304" pitchFamily="18" charset="0"/>
                        </a:rPr>
                        <a:t>Chapter</a:t>
                      </a:r>
                      <a:r>
                        <a:rPr lang="en-US" sz="900" b="0" baseline="0" dirty="0">
                          <a:effectLst/>
                          <a:latin typeface="Times New Roman" panose="02020603050405020304" pitchFamily="18" charset="0"/>
                          <a:ea typeface="Times New Roman"/>
                          <a:cs typeface="Times New Roman" panose="02020603050405020304" pitchFamily="18" charset="0"/>
                        </a:rPr>
                        <a:t> 4</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0" baseline="0" dirty="0">
                          <a:effectLst/>
                          <a:latin typeface="Times New Roman" panose="02020603050405020304" pitchFamily="18" charset="0"/>
                          <a:ea typeface="Times New Roman"/>
                          <a:cs typeface="Times New Roman" panose="02020603050405020304" pitchFamily="18" charset="0"/>
                        </a:rPr>
                        <a:t>Chapter 5</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0" baseline="0" dirty="0">
                          <a:effectLst/>
                          <a:latin typeface="Times New Roman" panose="02020603050405020304" pitchFamily="18" charset="0"/>
                          <a:ea typeface="Times New Roman"/>
                          <a:cs typeface="Times New Roman" panose="02020603050405020304" pitchFamily="18" charset="0"/>
                        </a:rPr>
                        <a:t>Chapters 4 and 5</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0" baseline="0" dirty="0">
                          <a:effectLst/>
                          <a:latin typeface="Times New Roman" panose="02020603050405020304" pitchFamily="18" charset="0"/>
                          <a:ea typeface="Times New Roman"/>
                          <a:cs typeface="Times New Roman" panose="02020603050405020304" pitchFamily="18" charset="0"/>
                        </a:rPr>
                        <a:t>Chapters 4 and 5</a:t>
                      </a:r>
                    </a:p>
                    <a:p>
                      <a:pPr marL="0" marR="0" indent="0" algn="l" defTabSz="914400" rtl="0" eaLnBrk="1" fontAlgn="auto" latinLnBrk="0" hangingPunct="1">
                        <a:lnSpc>
                          <a:spcPct val="100000"/>
                        </a:lnSpc>
                        <a:spcBef>
                          <a:spcPts val="0"/>
                        </a:spcBef>
                        <a:spcAft>
                          <a:spcPts val="0"/>
                        </a:spcAft>
                        <a:buClrTx/>
                        <a:buSzTx/>
                        <a:buFontTx/>
                        <a:buNone/>
                        <a:tabLst/>
                        <a:defRPr/>
                      </a:pPr>
                      <a:r>
                        <a:rPr lang="en-US" sz="900" b="0" baseline="0" dirty="0">
                          <a:effectLst/>
                          <a:latin typeface="Times New Roman" panose="02020603050405020304" pitchFamily="18" charset="0"/>
                          <a:ea typeface="Times New Roman"/>
                          <a:cs typeface="Times New Roman" panose="02020603050405020304" pitchFamily="18" charset="0"/>
                        </a:rPr>
                        <a:t>Chapter 5</a:t>
                      </a: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07"/>
                  </a:ext>
                </a:extLst>
              </a:tr>
              <a:tr h="186379">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Organization statement</a:t>
                      </a: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L w="57150" cap="flat" cmpd="sng" algn="ctr">
                      <a:solidFill>
                        <a:srgbClr val="FF0000"/>
                      </a:solidFill>
                      <a:prstDash val="solid"/>
                      <a:round/>
                      <a:headEnd type="none" w="med" len="med"/>
                      <a:tailEnd type="none" w="med" len="med"/>
                    </a:lnL>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The exploratory write</a:t>
                      </a: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ea typeface="Times New Roman"/>
                          <a:cs typeface="Times New Roman" panose="02020603050405020304" pitchFamily="18" charset="0"/>
                        </a:rPr>
                        <a:t>Chapter 6</a:t>
                      </a:r>
                    </a:p>
                  </a:txBody>
                  <a:tcPr marL="68580" marR="68580" marT="0" marB="0" anchor="ctr">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08"/>
                  </a:ext>
                </a:extLst>
              </a:tr>
              <a:tr h="266764">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Times New Roman" panose="02020603050405020304" pitchFamily="18" charset="0"/>
                          <a:cs typeface="Times New Roman" panose="02020603050405020304" pitchFamily="18" charset="0"/>
                        </a:rPr>
                        <a:t>Body Section of the Literature Review</a:t>
                      </a:r>
                      <a:endParaRPr lang="en-US" sz="12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L w="57150" cap="flat" cmpd="sng" algn="ctr">
                      <a:solidFill>
                        <a:srgbClr val="FF0000"/>
                      </a:solidFill>
                      <a:prstDash val="solid"/>
                      <a:round/>
                      <a:headEnd type="none" w="med" len="med"/>
                      <a:tailEnd type="none" w="med" len="med"/>
                    </a:lnL>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hMerge="1">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1200" dirty="0">
                        <a:effectLst/>
                        <a:latin typeface="Times New Roman"/>
                        <a:ea typeface="Times New Roman"/>
                      </a:endParaRPr>
                    </a:p>
                  </a:txBody>
                  <a:tcPr marL="68580" marR="68580" marT="0" marB="0" anchor="ctr">
                    <a:noFill/>
                  </a:tcPr>
                </a:tc>
                <a:tc hMerge="1">
                  <a:txBody>
                    <a:bodyPr/>
                    <a:lstStyle/>
                    <a:p>
                      <a:pPr marL="0" marR="0">
                        <a:spcBef>
                          <a:spcPts val="0"/>
                        </a:spcBef>
                        <a:spcAft>
                          <a:spcPts val="0"/>
                        </a:spcAft>
                      </a:pPr>
                      <a:endParaRPr lang="en-US" sz="1100" dirty="0">
                        <a:effectLst/>
                        <a:latin typeface="Times New Roman"/>
                        <a:ea typeface="Times New Roman"/>
                      </a:endParaRPr>
                    </a:p>
                  </a:txBody>
                  <a:tcPr marL="68580" marR="68580" marT="0" marB="0">
                    <a:noFill/>
                  </a:tcPr>
                </a:tc>
                <a:extLst>
                  <a:ext uri="{0D108BD9-81ED-4DB2-BD59-A6C34878D82A}">
                    <a16:rowId xmlns:a16="http://schemas.microsoft.com/office/drawing/2014/main" xmlns="" val="10009"/>
                  </a:ext>
                </a:extLst>
              </a:tr>
              <a:tr h="266764">
                <a:tc>
                  <a:txBody>
                    <a:bodyPr/>
                    <a:lstStyle/>
                    <a:p>
                      <a:pPr marL="0" marR="0">
                        <a:spcBef>
                          <a:spcPts val="0"/>
                        </a:spcBef>
                        <a:spcAft>
                          <a:spcPts val="0"/>
                        </a:spcAft>
                        <a:tabLst>
                          <a:tab pos="1828800" algn="ctr"/>
                          <a:tab pos="3200400" algn="ctr"/>
                          <a:tab pos="4572000" algn="ctr"/>
                        </a:tabLst>
                      </a:pPr>
                      <a:r>
                        <a:rPr lang="en-US" sz="1100" b="1" i="1" dirty="0">
                          <a:solidFill>
                            <a:sysClr val="windowText" lastClr="000000"/>
                          </a:solidFill>
                          <a:effectLst/>
                          <a:latin typeface="Times New Roman" panose="02020603050405020304" pitchFamily="18" charset="0"/>
                          <a:ea typeface="Times New Roman"/>
                          <a:cs typeface="Times New Roman" panose="02020603050405020304" pitchFamily="18" charset="0"/>
                        </a:rPr>
                        <a:t>Subsection</a:t>
                      </a:r>
                    </a:p>
                  </a:txBody>
                  <a:tcPr marL="68580" marR="68580" marT="0" marB="0" anchor="ctr">
                    <a:lnL w="57150" cap="flat" cmpd="sng" algn="ctr">
                      <a:solidFill>
                        <a:srgbClr val="FF0000"/>
                      </a:solidFill>
                      <a:prstDash val="solid"/>
                      <a:round/>
                      <a:headEnd type="none" w="med" len="med"/>
                      <a:tailEnd type="none" w="med" len="med"/>
                    </a:lnL>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tabLst>
                          <a:tab pos="1828800" algn="ctr"/>
                          <a:tab pos="3200400" algn="ctr"/>
                          <a:tab pos="4572000" algn="ctr"/>
                        </a:tabLst>
                      </a:pPr>
                      <a:r>
                        <a:rPr lang="en-US" sz="1100" b="1" i="1" dirty="0">
                          <a:solidFill>
                            <a:sysClr val="windowText" lastClr="000000"/>
                          </a:solidFill>
                          <a:effectLst/>
                          <a:latin typeface="Times New Roman" panose="02020603050405020304" pitchFamily="18" charset="0"/>
                          <a:cs typeface="Times New Roman" panose="02020603050405020304" pitchFamily="18" charset="0"/>
                        </a:rPr>
                        <a:t>Study Aids, Maps, Or</a:t>
                      </a:r>
                      <a:r>
                        <a:rPr lang="en-US" sz="1100" b="1" i="1" baseline="0" dirty="0">
                          <a:solidFill>
                            <a:sysClr val="windowText" lastClr="000000"/>
                          </a:solidFill>
                          <a:effectLst/>
                          <a:latin typeface="Times New Roman" panose="02020603050405020304" pitchFamily="18" charset="0"/>
                          <a:cs typeface="Times New Roman" panose="02020603050405020304" pitchFamily="18" charset="0"/>
                        </a:rPr>
                        <a:t> </a:t>
                      </a:r>
                      <a:r>
                        <a:rPr lang="en-US" sz="1100" b="1" i="1" dirty="0">
                          <a:solidFill>
                            <a:sysClr val="windowText" lastClr="000000"/>
                          </a:solidFill>
                          <a:effectLst/>
                          <a:latin typeface="Times New Roman" panose="02020603050405020304" pitchFamily="18" charset="0"/>
                          <a:cs typeface="Times New Roman" panose="02020603050405020304" pitchFamily="18" charset="0"/>
                        </a:rPr>
                        <a:t>References</a:t>
                      </a:r>
                      <a:endParaRPr lang="en-US" sz="1100" b="1" i="1" dirty="0">
                        <a:solidFill>
                          <a:sysClr val="windowText" lastClr="0000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tabLst>
                          <a:tab pos="1828800" algn="ctr"/>
                          <a:tab pos="3200400" algn="ctr"/>
                          <a:tab pos="4572000" algn="ctr"/>
                        </a:tabLst>
                      </a:pPr>
                      <a:r>
                        <a:rPr lang="en-US" sz="1100" b="1" i="1" dirty="0">
                          <a:solidFill>
                            <a:sysClr val="windowText" lastClr="000000"/>
                          </a:solidFill>
                          <a:effectLst/>
                          <a:latin typeface="Times New Roman" panose="02020603050405020304" pitchFamily="18" charset="0"/>
                          <a:cs typeface="Times New Roman" panose="02020603050405020304" pitchFamily="18" charset="0"/>
                        </a:rPr>
                        <a:t>Chapter</a:t>
                      </a:r>
                      <a:endParaRPr lang="en-US" sz="1100" b="1" i="1" dirty="0">
                        <a:solidFill>
                          <a:sysClr val="windowText" lastClr="0000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R w="57150" cap="flat" cmpd="sng" algn="ctr">
                      <a:solidFill>
                        <a:srgbClr val="FF0000"/>
                      </a:solidFill>
                      <a:prstDash val="solid"/>
                      <a:round/>
                      <a:headEnd type="none" w="med" len="med"/>
                      <a:tailEnd type="none" w="med" len="med"/>
                    </a:ln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10"/>
                  </a:ext>
                </a:extLst>
              </a:tr>
              <a:tr h="634945">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Background section presenting current understanding of the topic ( discovery argument used here)</a:t>
                      </a:r>
                    </a:p>
                  </a:txBody>
                  <a:tcPr marL="68580" marR="68580" marT="0" marB="0" anchor="ctr">
                    <a:lnL w="57150" cap="flat" cmpd="sng" algn="ctr">
                      <a:solidFill>
                        <a:srgbClr val="FF0000"/>
                      </a:solidFill>
                      <a:prstDash val="solid"/>
                      <a:round/>
                      <a:headEnd type="none" w="med" len="med"/>
                      <a:tailEnd type="none" w="med" len="med"/>
                    </a:lnL>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Mapping schemes, </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Reasoning patterns, </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Survey of literature -- Argument of discovery model, </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Literature survey tally matrix,</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Argument patterns</a:t>
                      </a:r>
                    </a:p>
                  </a:txBody>
                  <a:tcPr marL="68580" marR="68580" marT="0" marB="0" anchor="ctr">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Chapter 4</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 </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 </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 </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 </a:t>
                      </a:r>
                    </a:p>
                  </a:txBody>
                  <a:tcPr marL="68580" marR="68580" marT="0" marB="0" anchor="ctr">
                    <a:lnR w="57150" cap="flat" cmpd="sng" algn="ctr">
                      <a:solidFill>
                        <a:srgbClr val="FF0000"/>
                      </a:solidFill>
                      <a:prstDash val="solid"/>
                      <a:round/>
                      <a:headEnd type="none" w="med" len="med"/>
                      <a:tailEnd type="none" w="med" len="med"/>
                    </a:lnR>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11"/>
                  </a:ext>
                </a:extLst>
              </a:tr>
              <a:tr h="38096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Conclusions section presenting findings and conclusions that argue the thesis ( advocacy argument used here)</a:t>
                      </a:r>
                      <a:endPar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Times New Roman"/>
                        <a:cs typeface="Times New Roman" panose="02020603050405020304" pitchFamily="18" charset="0"/>
                      </a:endParaRPr>
                    </a:p>
                  </a:txBody>
                  <a:tcPr marL="68580" marR="68580" marT="0" marB="0" anchor="ctr">
                    <a:lnL w="57150" cap="flat" cmpd="sng" algn="ctr">
                      <a:solidFill>
                        <a:srgbClr val="FF0000"/>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Literature Critique advocacy model, </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Research case of a literature review model</a:t>
                      </a:r>
                    </a:p>
                    <a:p>
                      <a:pPr marL="0" marR="0">
                        <a:spcBef>
                          <a:spcPts val="0"/>
                        </a:spcBef>
                        <a:spcAft>
                          <a:spcPts val="0"/>
                        </a:spcAft>
                      </a:pP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 Chapter 5</a:t>
                      </a:r>
                      <a:endParaRPr lang="en-US" sz="900" b="0" dirty="0">
                        <a:effectLst/>
                        <a:latin typeface="Times New Roman" panose="02020603050405020304" pitchFamily="18" charset="0"/>
                        <a:ea typeface="Times New Roman"/>
                        <a:cs typeface="Times New Roman" panose="02020603050405020304" pitchFamily="18" charset="0"/>
                      </a:endParaRPr>
                    </a:p>
                    <a:p>
                      <a:pPr marL="0" marR="0">
                        <a:spcBef>
                          <a:spcPts val="0"/>
                        </a:spcBef>
                        <a:spcAft>
                          <a:spcPts val="0"/>
                        </a:spcAft>
                      </a:pP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R w="5715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12"/>
                  </a:ext>
                </a:extLst>
              </a:tr>
              <a:tr h="275540">
                <a:tc gridSpan="3">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effectLst/>
                          <a:latin typeface="Times New Roman" panose="02020603050405020304" pitchFamily="18" charset="0"/>
                          <a:cs typeface="Times New Roman" panose="02020603050405020304" pitchFamily="18" charset="0"/>
                        </a:rPr>
                        <a:t>Summation Section of the Literature Review</a:t>
                      </a:r>
                      <a:endParaRPr lang="en-US" sz="1200" b="1"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L w="57150" cap="flat" cmpd="sng" algn="ctr">
                      <a:solidFill>
                        <a:srgbClr val="FF0000"/>
                      </a:solidFill>
                      <a:prstDash val="solid"/>
                      <a:round/>
                      <a:headEnd type="none" w="med" len="med"/>
                      <a:tailEnd type="none" w="med" len="med"/>
                    </a:lnL>
                    <a:lnR w="5715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hMerge="1">
                  <a:txBody>
                    <a:bodyPr/>
                    <a:lstStyle/>
                    <a:p>
                      <a:pPr marL="0" marR="0">
                        <a:spcBef>
                          <a:spcPts val="0"/>
                        </a:spcBef>
                        <a:spcAft>
                          <a:spcPts val="0"/>
                        </a:spcAft>
                      </a:pPr>
                      <a:endParaRPr lang="en-US" sz="11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a:spcBef>
                          <a:spcPts val="0"/>
                        </a:spcBef>
                        <a:spcAft>
                          <a:spcPts val="0"/>
                        </a:spcAft>
                      </a:pPr>
                      <a:endParaRPr lang="en-US" sz="1100" dirty="0">
                        <a:effectLst/>
                        <a:latin typeface="Times New Roman"/>
                        <a:ea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0013"/>
                  </a:ext>
                </a:extLst>
              </a:tr>
              <a:tr h="275540">
                <a:tc>
                  <a:txBody>
                    <a:bodyPr/>
                    <a:lstStyle/>
                    <a:p>
                      <a:pPr marL="0" marR="0">
                        <a:spcBef>
                          <a:spcPts val="0"/>
                        </a:spcBef>
                        <a:spcAft>
                          <a:spcPts val="0"/>
                        </a:spcAft>
                        <a:tabLst>
                          <a:tab pos="1828800" algn="ctr"/>
                          <a:tab pos="3200400" algn="ctr"/>
                          <a:tab pos="4572000" algn="ctr"/>
                        </a:tabLst>
                      </a:pPr>
                      <a:r>
                        <a:rPr lang="en-US" sz="1100" b="1" i="1" dirty="0">
                          <a:solidFill>
                            <a:sysClr val="windowText" lastClr="000000"/>
                          </a:solidFill>
                          <a:effectLst/>
                          <a:latin typeface="Times New Roman" panose="02020603050405020304" pitchFamily="18" charset="0"/>
                          <a:ea typeface="Times New Roman"/>
                          <a:cs typeface="Times New Roman" panose="02020603050405020304" pitchFamily="18" charset="0"/>
                        </a:rPr>
                        <a:t>Subsection</a:t>
                      </a:r>
                    </a:p>
                  </a:txBody>
                  <a:tcPr marL="68580" marR="68580" marT="0" marB="0" anchor="ctr">
                    <a:lnL w="57150" cap="flat" cmpd="sng" algn="ctr">
                      <a:solidFill>
                        <a:srgbClr val="FF0000"/>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tabLst>
                          <a:tab pos="1828800" algn="ctr"/>
                          <a:tab pos="3200400" algn="ctr"/>
                          <a:tab pos="4572000" algn="ctr"/>
                        </a:tabLst>
                      </a:pPr>
                      <a:r>
                        <a:rPr lang="en-US" sz="1100" b="1" i="1" dirty="0">
                          <a:solidFill>
                            <a:sysClr val="windowText" lastClr="000000"/>
                          </a:solidFill>
                          <a:effectLst/>
                          <a:latin typeface="Times New Roman" panose="02020603050405020304" pitchFamily="18" charset="0"/>
                          <a:cs typeface="Times New Roman" panose="02020603050405020304" pitchFamily="18" charset="0"/>
                        </a:rPr>
                        <a:t>Study Aids, Maps, Or</a:t>
                      </a:r>
                      <a:r>
                        <a:rPr lang="en-US" sz="1100" b="1" i="1" baseline="0" dirty="0">
                          <a:solidFill>
                            <a:sysClr val="windowText" lastClr="000000"/>
                          </a:solidFill>
                          <a:effectLst/>
                          <a:latin typeface="Times New Roman" panose="02020603050405020304" pitchFamily="18" charset="0"/>
                          <a:cs typeface="Times New Roman" panose="02020603050405020304" pitchFamily="18" charset="0"/>
                        </a:rPr>
                        <a:t> </a:t>
                      </a:r>
                      <a:r>
                        <a:rPr lang="en-US" sz="1100" b="1" i="1" dirty="0">
                          <a:solidFill>
                            <a:sysClr val="windowText" lastClr="000000"/>
                          </a:solidFill>
                          <a:effectLst/>
                          <a:latin typeface="Times New Roman" panose="02020603050405020304" pitchFamily="18" charset="0"/>
                          <a:cs typeface="Times New Roman" panose="02020603050405020304" pitchFamily="18" charset="0"/>
                        </a:rPr>
                        <a:t>References</a:t>
                      </a:r>
                      <a:endParaRPr lang="en-US" sz="1100" b="1" i="1" dirty="0">
                        <a:solidFill>
                          <a:sysClr val="windowText" lastClr="0000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tabLst>
                          <a:tab pos="1828800" algn="ctr"/>
                          <a:tab pos="3200400" algn="ctr"/>
                          <a:tab pos="4572000" algn="ctr"/>
                        </a:tabLst>
                      </a:pPr>
                      <a:r>
                        <a:rPr lang="en-US" sz="1100" b="1" i="1" dirty="0">
                          <a:solidFill>
                            <a:sysClr val="windowText" lastClr="000000"/>
                          </a:solidFill>
                          <a:effectLst/>
                          <a:latin typeface="Times New Roman" panose="02020603050405020304" pitchFamily="18" charset="0"/>
                          <a:cs typeface="Times New Roman" panose="02020603050405020304" pitchFamily="18" charset="0"/>
                        </a:rPr>
                        <a:t>Chapter</a:t>
                      </a:r>
                      <a:endParaRPr lang="en-US" sz="1100" b="1" i="1" dirty="0">
                        <a:solidFill>
                          <a:sysClr val="windowText" lastClr="000000"/>
                        </a:solidFill>
                        <a:effectLst/>
                        <a:latin typeface="Times New Roman" panose="02020603050405020304" pitchFamily="18" charset="0"/>
                        <a:ea typeface="Times New Roman"/>
                        <a:cs typeface="Times New Roman" panose="02020603050405020304" pitchFamily="18" charset="0"/>
                      </a:endParaRPr>
                    </a:p>
                  </a:txBody>
                  <a:tcPr marL="68580" marR="68580" marT="0" marB="0" anchor="ctr">
                    <a:lnL>
                      <a:noFill/>
                    </a:lnL>
                    <a:lnR w="5715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14"/>
                  </a:ext>
                </a:extLst>
              </a:tr>
              <a:tr h="194438">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Thesis statement</a:t>
                      </a:r>
                    </a:p>
                  </a:txBody>
                  <a:tcPr marL="68580" marR="68580" marT="0" marB="0" anchor="ctr">
                    <a:lnL w="57150" cap="flat" cmpd="sng" algn="ctr">
                      <a:solidFill>
                        <a:srgbClr val="FF0000"/>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Research case of a literature review model</a:t>
                      </a: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Chapter 5</a:t>
                      </a:r>
                    </a:p>
                  </a:txBody>
                  <a:tcPr marL="68580" marR="68580" marT="0" marB="0" anchor="ctr">
                    <a:lnR w="5715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15"/>
                  </a:ext>
                </a:extLst>
              </a:tr>
              <a:tr h="24850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Thesis analysis</a:t>
                      </a:r>
                    </a:p>
                  </a:txBody>
                  <a:tcPr marL="68580" marR="68580" marT="0" marB="0" anchor="ctr">
                    <a:lnL w="57150" cap="flat" cmpd="sng" algn="ctr">
                      <a:solidFill>
                        <a:srgbClr val="FF0000"/>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Research case of a literature review model, literature survey tally matrix</a:t>
                      </a:r>
                    </a:p>
                  </a:txBody>
                  <a:tcPr marL="68580" marR="68580" marT="0" marB="0"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Chapters 4 &amp; 5</a:t>
                      </a:r>
                    </a:p>
                  </a:txBody>
                  <a:tcPr marL="68580" marR="68580" marT="0" marB="0" anchor="ctr">
                    <a:lnR w="5715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16"/>
                  </a:ext>
                </a:extLst>
              </a:tr>
              <a:tr h="31063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Study implications</a:t>
                      </a:r>
                    </a:p>
                  </a:txBody>
                  <a:tcPr marL="68580" marR="68580" marT="0" marB="0" anchor="ctr">
                    <a:lnL w="57150" cap="flat" cmpd="sng" algn="ctr">
                      <a:solidFill>
                        <a:srgbClr val="FF0000"/>
                      </a:solidFill>
                      <a:prstDash val="solid"/>
                      <a:round/>
                      <a:headEnd type="none" w="med" len="med"/>
                      <a:tailEnd type="none" w="med" len="med"/>
                    </a:lnL>
                    <a:lnT w="12700" cap="flat" cmpd="sng" algn="ctr">
                      <a:solidFill>
                        <a:schemeClr val="tx1"/>
                      </a:solidFill>
                      <a:prstDash val="solid"/>
                      <a:round/>
                      <a:headEnd type="none" w="med" len="med"/>
                      <a:tailEnd type="none" w="med" len="med"/>
                    </a:lnT>
                    <a:lnB w="57150" cap="flat" cmpd="sng" algn="ctr">
                      <a:solidFill>
                        <a:srgbClr val="FF0000"/>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Defining a specific research interest.</a:t>
                      </a:r>
                    </a:p>
                    <a:p>
                      <a:pPr marL="0" marR="0">
                        <a:spcBef>
                          <a:spcPts val="0"/>
                        </a:spcBef>
                        <a:spcAft>
                          <a:spcPts val="0"/>
                        </a:spcAft>
                      </a:pPr>
                      <a:r>
                        <a:rPr lang="en-US" sz="900" b="0" dirty="0">
                          <a:effectLst/>
                          <a:latin typeface="Times New Roman" panose="02020603050405020304" pitchFamily="18" charset="0"/>
                          <a:cs typeface="Times New Roman" panose="02020603050405020304" pitchFamily="18" charset="0"/>
                        </a:rPr>
                        <a:t>Research case of a literature review model</a:t>
                      </a:r>
                      <a:endParaRPr lang="en-US" sz="900" b="0" dirty="0">
                        <a:effectLst/>
                        <a:latin typeface="Times New Roman" panose="02020603050405020304" pitchFamily="18" charset="0"/>
                        <a:ea typeface="Times New Roman"/>
                        <a:cs typeface="Times New Roman" panose="02020603050405020304" pitchFamily="18" charset="0"/>
                      </a:endParaRPr>
                    </a:p>
                  </a:txBody>
                  <a:tcPr marL="68580" marR="68580" marT="0" marB="0" anchor="ctr">
                    <a:lnT w="12700" cap="flat" cmpd="sng" algn="ctr">
                      <a:solidFill>
                        <a:schemeClr val="tx1"/>
                      </a:solidFill>
                      <a:prstDash val="solid"/>
                      <a:round/>
                      <a:headEnd type="none" w="med" len="med"/>
                      <a:tailEnd type="none" w="med" len="med"/>
                    </a:lnT>
                    <a:lnB w="57150" cap="flat" cmpd="sng" algn="ctr">
                      <a:solidFill>
                        <a:srgbClr val="FF0000"/>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900" b="0" dirty="0">
                          <a:effectLst/>
                          <a:latin typeface="Times New Roman" panose="02020603050405020304" pitchFamily="18" charset="0"/>
                          <a:cs typeface="Times New Roman" panose="02020603050405020304" pitchFamily="18" charset="0"/>
                        </a:rPr>
                        <a:t>Chapter1</a:t>
                      </a:r>
                      <a:br>
                        <a:rPr lang="en-US" sz="900" b="0" dirty="0">
                          <a:effectLst/>
                          <a:latin typeface="Times New Roman" panose="02020603050405020304" pitchFamily="18" charset="0"/>
                          <a:cs typeface="Times New Roman" panose="02020603050405020304" pitchFamily="18" charset="0"/>
                        </a:rPr>
                      </a:br>
                      <a:r>
                        <a:rPr lang="en-US" sz="900" b="0" dirty="0">
                          <a:effectLst/>
                          <a:latin typeface="Times New Roman" panose="02020603050405020304" pitchFamily="18" charset="0"/>
                          <a:cs typeface="Times New Roman" panose="02020603050405020304" pitchFamily="18" charset="0"/>
                        </a:rPr>
                        <a:t>Chapter 5</a:t>
                      </a:r>
                    </a:p>
                  </a:txBody>
                  <a:tcPr marL="68580" marR="68580" marT="0" marB="0" anchor="ctr">
                    <a:lnR w="57150" cap="flat" cmpd="sng" algn="ctr">
                      <a:solidFill>
                        <a:srgbClr val="FF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57150" cap="flat" cmpd="sng" algn="ctr">
                      <a:solidFill>
                        <a:srgbClr val="FF0000"/>
                      </a:solidFill>
                      <a:prstDash val="solid"/>
                      <a:round/>
                      <a:headEnd type="none" w="med" len="med"/>
                      <a:tailEnd type="none" w="med" len="med"/>
                    </a:lnB>
                    <a:gradFill flip="none" rotWithShape="1">
                      <a:gsLst>
                        <a:gs pos="0">
                          <a:schemeClr val="accent2">
                            <a:tint val="66000"/>
                            <a:satMod val="160000"/>
                          </a:schemeClr>
                        </a:gs>
                        <a:gs pos="50000">
                          <a:schemeClr val="accent2">
                            <a:tint val="44500"/>
                            <a:satMod val="160000"/>
                          </a:schemeClr>
                        </a:gs>
                        <a:gs pos="100000">
                          <a:schemeClr val="accent2">
                            <a:tint val="23500"/>
                            <a:satMod val="160000"/>
                          </a:schemeClr>
                        </a:gs>
                      </a:gsLst>
                      <a:lin ang="18900000" scaled="1"/>
                      <a:tileRect/>
                    </a:gradFill>
                  </a:tcPr>
                </a:tc>
                <a:extLst>
                  <a:ext uri="{0D108BD9-81ED-4DB2-BD59-A6C34878D82A}">
                    <a16:rowId xmlns:a16="http://schemas.microsoft.com/office/drawing/2014/main" xmlns="" val="10017"/>
                  </a:ext>
                </a:extLst>
              </a:tr>
            </a:tbl>
          </a:graphicData>
        </a:graphic>
      </p:graphicFrame>
    </p:spTree>
    <p:extLst>
      <p:ext uri="{BB962C8B-B14F-4D97-AF65-F5344CB8AC3E}">
        <p14:creationId xmlns:p14="http://schemas.microsoft.com/office/powerpoint/2010/main" val="1755741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304800" y="228600"/>
            <a:ext cx="7772400" cy="604157"/>
          </a:xfrm>
        </p:spPr>
        <p:txBody>
          <a:bodyPr>
            <a:normAutofit/>
          </a:bodyPr>
          <a:lstStyle/>
          <a:p>
            <a:pPr eaLnBrk="1" fontAlgn="auto" hangingPunct="1">
              <a:spcAft>
                <a:spcPts val="0"/>
              </a:spcAft>
              <a:defRPr/>
            </a:pPr>
            <a:r>
              <a:rPr lang="en-US" sz="2800" dirty="0"/>
              <a:t>Auditing the Draft</a:t>
            </a:r>
          </a:p>
        </p:txBody>
      </p:sp>
      <p:graphicFrame>
        <p:nvGraphicFramePr>
          <p:cNvPr id="2" name="Content Placeholder 1"/>
          <p:cNvGraphicFramePr>
            <a:graphicFrameLocks noGrp="1"/>
          </p:cNvGraphicFramePr>
          <p:nvPr>
            <p:ph idx="1"/>
            <p:extLst>
              <p:ext uri="{D42A27DB-BD31-4B8C-83A1-F6EECF244321}">
                <p14:modId xmlns:p14="http://schemas.microsoft.com/office/powerpoint/2010/main" val="4123555947"/>
              </p:ext>
            </p:extLst>
          </p:nvPr>
        </p:nvGraphicFramePr>
        <p:xfrm>
          <a:off x="533400" y="832757"/>
          <a:ext cx="8077200" cy="50292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0482" name="Footer Placeholder 3"/>
          <p:cNvSpPr>
            <a:spLocks noGrp="1"/>
          </p:cNvSpPr>
          <p:nvPr>
            <p:ph type="ftr" sz="quarter" idx="11"/>
          </p:nvPr>
        </p:nvSpPr>
        <p:spPr/>
        <p:txBody>
          <a:bodyPr/>
          <a:lstStyle/>
          <a:p>
            <a:pPr>
              <a:defRPr/>
            </a:pPr>
            <a:endParaRPr lang="en-US" dirty="0"/>
          </a:p>
        </p:txBody>
      </p:sp>
    </p:spTree>
    <p:custDataLst>
      <p:tags r:id="rId1"/>
    </p:custDataLst>
    <p:extLst>
      <p:ext uri="{BB962C8B-B14F-4D97-AF65-F5344CB8AC3E}">
        <p14:creationId xmlns:p14="http://schemas.microsoft.com/office/powerpoint/2010/main" val="20365645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7749"/>
          </a:xfrm>
        </p:spPr>
        <p:txBody>
          <a:bodyPr>
            <a:normAutofit/>
          </a:bodyPr>
          <a:lstStyle/>
          <a:p>
            <a:r>
              <a:rPr lang="en-US" sz="2800" dirty="0">
                <a:solidFill>
                  <a:srgbClr val="FF0000"/>
                </a:solidFill>
              </a:rPr>
              <a:t>Editing the Draft</a:t>
            </a:r>
          </a:p>
        </p:txBody>
      </p:sp>
      <p:sp>
        <p:nvSpPr>
          <p:cNvPr id="5" name="Content Placeholder 4"/>
          <p:cNvSpPr>
            <a:spLocks noGrp="1"/>
          </p:cNvSpPr>
          <p:nvPr>
            <p:ph sz="half" idx="2"/>
          </p:nvPr>
        </p:nvSpPr>
        <p:spPr>
          <a:xfrm>
            <a:off x="3396343" y="1055385"/>
            <a:ext cx="5551715" cy="4670498"/>
          </a:xfrm>
        </p:spPr>
        <p:txBody>
          <a:bodyPr>
            <a:noAutofit/>
          </a:bodyPr>
          <a:lstStyle/>
          <a:p>
            <a:pPr>
              <a:lnSpc>
                <a:spcPct val="80000"/>
              </a:lnSpc>
              <a:buFont typeface="Wingdings" panose="05000000000000000000" pitchFamily="2" charset="2"/>
              <a:buChar char="Ø"/>
              <a:defRPr/>
            </a:pPr>
            <a:r>
              <a:rPr lang="en-US" sz="2400" b="1" dirty="0">
                <a:solidFill>
                  <a:srgbClr val="FF0000"/>
                </a:solidFill>
              </a:rPr>
              <a:t>Once the content audit is finished, audit for grammar and composition. </a:t>
            </a:r>
          </a:p>
          <a:p>
            <a:pPr>
              <a:lnSpc>
                <a:spcPct val="80000"/>
              </a:lnSpc>
              <a:buFont typeface="Wingdings" panose="05000000000000000000" pitchFamily="2" charset="2"/>
              <a:buChar char="Ø"/>
              <a:defRPr/>
            </a:pPr>
            <a:r>
              <a:rPr lang="en-US" sz="2400" b="1" dirty="0">
                <a:solidFill>
                  <a:srgbClr val="FF0000"/>
                </a:solidFill>
              </a:rPr>
              <a:t>Complete the audit by aligning it to the subject outline. </a:t>
            </a:r>
          </a:p>
          <a:p>
            <a:pPr>
              <a:lnSpc>
                <a:spcPct val="80000"/>
              </a:lnSpc>
              <a:buFont typeface="Wingdings" panose="05000000000000000000" pitchFamily="2" charset="2"/>
              <a:buChar char="Ø"/>
              <a:defRPr/>
            </a:pPr>
            <a:r>
              <a:rPr lang="en-US" sz="2400" b="1" dirty="0">
                <a:solidFill>
                  <a:srgbClr val="FF0000"/>
                </a:solidFill>
              </a:rPr>
              <a:t>When the audit is completed, reread for a global view of the work. </a:t>
            </a:r>
          </a:p>
          <a:p>
            <a:pPr>
              <a:lnSpc>
                <a:spcPct val="80000"/>
              </a:lnSpc>
              <a:buFont typeface="Wingdings" panose="05000000000000000000" pitchFamily="2" charset="2"/>
              <a:buChar char="Ø"/>
              <a:defRPr/>
            </a:pPr>
            <a:r>
              <a:rPr lang="en-US" sz="2400" b="1" dirty="0">
                <a:solidFill>
                  <a:srgbClr val="FF0000"/>
                </a:solidFill>
              </a:rPr>
              <a:t>Re-check for content integrity and logic. </a:t>
            </a:r>
          </a:p>
          <a:p>
            <a:pPr>
              <a:lnSpc>
                <a:spcPct val="80000"/>
              </a:lnSpc>
              <a:buFont typeface="Wingdings" panose="05000000000000000000" pitchFamily="2" charset="2"/>
              <a:buChar char="Ø"/>
              <a:defRPr/>
            </a:pPr>
            <a:r>
              <a:rPr lang="en-US" sz="2400" b="1" dirty="0">
                <a:solidFill>
                  <a:srgbClr val="FF0000"/>
                </a:solidFill>
              </a:rPr>
              <a:t>Look for blind spots. </a:t>
            </a:r>
          </a:p>
          <a:p>
            <a:pPr>
              <a:lnSpc>
                <a:spcPct val="80000"/>
              </a:lnSpc>
              <a:buFont typeface="Wingdings" panose="05000000000000000000" pitchFamily="2" charset="2"/>
              <a:buChar char="Ø"/>
              <a:defRPr/>
            </a:pPr>
            <a:r>
              <a:rPr lang="en-US" sz="2400" b="1" dirty="0">
                <a:solidFill>
                  <a:srgbClr val="FF0000"/>
                </a:solidFill>
              </a:rPr>
              <a:t>Insure that the appropriate transitions are made. </a:t>
            </a:r>
          </a:p>
          <a:p>
            <a:pPr>
              <a:lnSpc>
                <a:spcPct val="80000"/>
              </a:lnSpc>
              <a:buFont typeface="Wingdings" panose="05000000000000000000" pitchFamily="2" charset="2"/>
              <a:buChar char="Ø"/>
              <a:defRPr/>
            </a:pPr>
            <a:r>
              <a:rPr lang="en-US" sz="2400" b="1" dirty="0">
                <a:solidFill>
                  <a:srgbClr val="FF0000"/>
                </a:solidFill>
              </a:rPr>
              <a:t>Double check the order and the sequence of ideas.</a:t>
            </a:r>
            <a:endParaRPr lang="en-US" sz="2400" dirty="0">
              <a:solidFill>
                <a:srgbClr val="FF0000"/>
              </a:solidFill>
            </a:endParaRPr>
          </a:p>
        </p:txBody>
      </p:sp>
      <p:pic>
        <p:nvPicPr>
          <p:cNvPr id="6" name="Content Placeholder 5"/>
          <p:cNvPicPr>
            <a:picLocks noGrp="1" noChangeAspect="1"/>
          </p:cNvPicPr>
          <p:nvPr>
            <p:ph sz="half" idx="1"/>
          </p:nvPr>
        </p:nvPicPr>
        <p:blipFill>
          <a:blip r:embed="rId3"/>
          <a:stretch>
            <a:fillRect/>
          </a:stretch>
        </p:blipFill>
        <p:spPr>
          <a:xfrm>
            <a:off x="341993" y="1758438"/>
            <a:ext cx="3054350" cy="2613166"/>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 name="Arrow: Right 6"/>
          <p:cNvSpPr/>
          <p:nvPr/>
        </p:nvSpPr>
        <p:spPr>
          <a:xfrm rot="18644336">
            <a:off x="1217629" y="4256499"/>
            <a:ext cx="526942" cy="363434"/>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45855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200" dirty="0"/>
              <a:t>TASK 2. WRITE TO BE UNDERSTOOD </a:t>
            </a:r>
          </a:p>
        </p:txBody>
      </p:sp>
      <p:sp>
        <p:nvSpPr>
          <p:cNvPr id="6" name="Content Placeholder 5"/>
          <p:cNvSpPr>
            <a:spLocks noGrp="1"/>
          </p:cNvSpPr>
          <p:nvPr>
            <p:ph idx="1"/>
          </p:nvPr>
        </p:nvSpPr>
        <p:spPr>
          <a:xfrm>
            <a:off x="457200" y="1417638"/>
            <a:ext cx="8229600" cy="4525963"/>
          </a:xfrm>
        </p:spPr>
        <p:txBody>
          <a:bodyPr>
            <a:normAutofit fontScale="77500" lnSpcReduction="20000"/>
          </a:bodyPr>
          <a:lstStyle/>
          <a:p>
            <a:r>
              <a:rPr lang="en-US" dirty="0"/>
              <a:t>Writing to be understood is the act of drafting and redrafting the work into a finished piece that accurately and adequately communicates the subject ideas to others. </a:t>
            </a:r>
          </a:p>
          <a:p>
            <a:r>
              <a:rPr lang="en-US" dirty="0"/>
              <a:t>You are now writing for an audience. Essential to this undertaking is collaboration with others in the crafting of the work. </a:t>
            </a:r>
          </a:p>
          <a:p>
            <a:r>
              <a:rPr lang="en-US" dirty="0"/>
              <a:t>Based on the issues uncovered by each outside review, you refine the work to increase clarity, continuity, and content integrity. </a:t>
            </a:r>
          </a:p>
          <a:p>
            <a:r>
              <a:rPr lang="en-US" dirty="0"/>
              <a:t>Each draft further develops the work until all are satisfied that the document makes its argument and accurately and adequately communicates it.</a:t>
            </a:r>
          </a:p>
        </p:txBody>
      </p:sp>
    </p:spTree>
    <p:extLst>
      <p:ext uri="{BB962C8B-B14F-4D97-AF65-F5344CB8AC3E}">
        <p14:creationId xmlns:p14="http://schemas.microsoft.com/office/powerpoint/2010/main" val="35012468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98211" y="2376216"/>
            <a:ext cx="4385934" cy="1473869"/>
          </a:xfrm>
        </p:spPr>
        <p:txBody>
          <a:bodyPr>
            <a:normAutofit/>
          </a:bodyPr>
          <a:lstStyle/>
          <a:p>
            <a:r>
              <a:rPr lang="en-US" i="1" dirty="0"/>
              <a:t>Step Six: Write the Review</a:t>
            </a:r>
            <a:endParaRPr lang="en-US" dirty="0"/>
          </a:p>
        </p:txBody>
      </p:sp>
      <p:sp>
        <p:nvSpPr>
          <p:cNvPr id="5" name="Subtitle 4"/>
          <p:cNvSpPr>
            <a:spLocks noGrp="1"/>
          </p:cNvSpPr>
          <p:nvPr>
            <p:ph type="subTitle" idx="1"/>
          </p:nvPr>
        </p:nvSpPr>
        <p:spPr>
          <a:xfrm>
            <a:off x="290716" y="4240132"/>
            <a:ext cx="3735594" cy="401051"/>
          </a:xfrm>
        </p:spPr>
        <p:txBody>
          <a:bodyPr>
            <a:noAutofit/>
          </a:bodyPr>
          <a:lstStyle/>
          <a:p>
            <a:pPr lvl="0" algn="ctr">
              <a:defRPr/>
            </a:pPr>
            <a:r>
              <a:rPr lang="en-US" sz="2400" b="1" dirty="0"/>
              <a:t>Write, Audit, Edit</a:t>
            </a:r>
            <a:endParaRPr lang="en-US" sz="2800" dirty="0"/>
          </a:p>
        </p:txBody>
      </p:sp>
      <p:sp>
        <p:nvSpPr>
          <p:cNvPr id="6" name="Rectangle 5"/>
          <p:cNvSpPr/>
          <p:nvPr/>
        </p:nvSpPr>
        <p:spPr>
          <a:xfrm>
            <a:off x="1947087" y="1476572"/>
            <a:ext cx="805029" cy="984885"/>
          </a:xfrm>
          <a:prstGeom prst="rect">
            <a:avLst/>
          </a:prstGeom>
        </p:spPr>
        <p:txBody>
          <a:bodyPr wrap="none">
            <a:spAutoFit/>
          </a:bodyPr>
          <a:lstStyle/>
          <a:p>
            <a:r>
              <a:rPr lang="en-US" sz="5800" dirty="0">
                <a:solidFill>
                  <a:schemeClr val="bg1"/>
                </a:solidFill>
                <a:latin typeface="Palatino LT Std"/>
              </a:rPr>
              <a:t>6 </a:t>
            </a:r>
            <a:endParaRPr lang="en-US" dirty="0">
              <a:solidFill>
                <a:schemeClr val="bg1"/>
              </a:solidFill>
            </a:endParaRPr>
          </a:p>
        </p:txBody>
      </p:sp>
      <p:pic>
        <p:nvPicPr>
          <p:cNvPr id="8" name="Picture 7"/>
          <p:cNvPicPr>
            <a:picLocks noChangeAspect="1"/>
          </p:cNvPicPr>
          <p:nvPr/>
        </p:nvPicPr>
        <p:blipFill>
          <a:blip r:embed="rId3"/>
          <a:stretch>
            <a:fillRect/>
          </a:stretch>
        </p:blipFill>
        <p:spPr>
          <a:xfrm>
            <a:off x="4350573" y="1476572"/>
            <a:ext cx="4335765" cy="341116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0479291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7749"/>
          </a:xfrm>
        </p:spPr>
        <p:txBody>
          <a:bodyPr>
            <a:normAutofit/>
          </a:bodyPr>
          <a:lstStyle/>
          <a:p>
            <a:r>
              <a:rPr lang="en-US" sz="2800" dirty="0">
                <a:solidFill>
                  <a:srgbClr val="FF0000"/>
                </a:solidFill>
              </a:rPr>
              <a:t>Activity 1: The First Draft</a:t>
            </a:r>
          </a:p>
        </p:txBody>
      </p:sp>
      <p:sp>
        <p:nvSpPr>
          <p:cNvPr id="5" name="Content Placeholder 4"/>
          <p:cNvSpPr>
            <a:spLocks noGrp="1"/>
          </p:cNvSpPr>
          <p:nvPr>
            <p:ph sz="half" idx="2"/>
          </p:nvPr>
        </p:nvSpPr>
        <p:spPr>
          <a:xfrm>
            <a:off x="2975925" y="1173372"/>
            <a:ext cx="5972134" cy="4670498"/>
          </a:xfrm>
        </p:spPr>
        <p:txBody>
          <a:bodyPr>
            <a:noAutofit/>
          </a:bodyPr>
          <a:lstStyle/>
          <a:p>
            <a:pPr>
              <a:lnSpc>
                <a:spcPct val="80000"/>
              </a:lnSpc>
              <a:buFont typeface="Wingdings" panose="05000000000000000000" pitchFamily="2" charset="2"/>
              <a:buChar char="Ø"/>
              <a:defRPr/>
            </a:pPr>
            <a:r>
              <a:rPr lang="en-US" sz="2400" dirty="0">
                <a:solidFill>
                  <a:srgbClr val="FF0000"/>
                </a:solidFill>
              </a:rPr>
              <a:t>The preliminary draft provides a strong foundation for building a first draft. </a:t>
            </a:r>
            <a:r>
              <a:rPr lang="en-US" sz="2000" b="1" dirty="0">
                <a:solidFill>
                  <a:srgbClr val="FF0000"/>
                </a:solidFill>
              </a:rPr>
              <a:t>. </a:t>
            </a:r>
          </a:p>
          <a:p>
            <a:pPr>
              <a:lnSpc>
                <a:spcPct val="80000"/>
              </a:lnSpc>
              <a:buFont typeface="Wingdings" panose="05000000000000000000" pitchFamily="2" charset="2"/>
              <a:buChar char="Ø"/>
              <a:defRPr/>
            </a:pPr>
            <a:r>
              <a:rPr lang="en-US" sz="2400" dirty="0">
                <a:solidFill>
                  <a:srgbClr val="FF0000"/>
                </a:solidFill>
              </a:rPr>
              <a:t>The focus of the first draft is to produce a clear, written communication and to increase audience understanding. </a:t>
            </a:r>
          </a:p>
          <a:p>
            <a:pPr lvl="1"/>
            <a:r>
              <a:rPr lang="en-US" sz="2000" dirty="0">
                <a:solidFill>
                  <a:srgbClr val="FF0000"/>
                </a:solidFill>
              </a:rPr>
              <a:t>Are syntax, voice, and paragraphing in alignment? </a:t>
            </a:r>
          </a:p>
          <a:p>
            <a:pPr lvl="1"/>
            <a:r>
              <a:rPr lang="en-US" sz="2000" dirty="0">
                <a:solidFill>
                  <a:srgbClr val="FF0000"/>
                </a:solidFill>
              </a:rPr>
              <a:t>Is the grammar correct? </a:t>
            </a:r>
          </a:p>
          <a:p>
            <a:pPr lvl="1"/>
            <a:r>
              <a:rPr lang="en-US" sz="2000" dirty="0">
                <a:solidFill>
                  <a:srgbClr val="FF0000"/>
                </a:solidFill>
              </a:rPr>
              <a:t>Is the piece written in active voice? </a:t>
            </a:r>
          </a:p>
          <a:p>
            <a:pPr lvl="1"/>
            <a:r>
              <a:rPr lang="en-US" sz="2000" dirty="0">
                <a:solidFill>
                  <a:srgbClr val="FF0000"/>
                </a:solidFill>
              </a:rPr>
              <a:t>Is the point of view consistent (first or third person)? </a:t>
            </a:r>
          </a:p>
          <a:p>
            <a:pPr lvl="1"/>
            <a:r>
              <a:rPr lang="en-US" sz="2000" dirty="0">
                <a:solidFill>
                  <a:srgbClr val="FF0000"/>
                </a:solidFill>
              </a:rPr>
              <a:t>Are verb tenses consistent (present or past)? </a:t>
            </a:r>
          </a:p>
          <a:p>
            <a:pPr lvl="1"/>
            <a:r>
              <a:rPr lang="en-US" sz="2000" dirty="0">
                <a:solidFill>
                  <a:srgbClr val="FF0000"/>
                </a:solidFill>
              </a:rPr>
              <a:t>Are paragraphs well formed and aligned? </a:t>
            </a:r>
          </a:p>
          <a:p>
            <a:pPr lvl="1"/>
            <a:r>
              <a:rPr lang="en-US" sz="2000" dirty="0">
                <a:solidFill>
                  <a:srgbClr val="FF0000"/>
                </a:solidFill>
              </a:rPr>
              <a:t>Have you followed your style manual? </a:t>
            </a:r>
          </a:p>
          <a:p>
            <a:pPr>
              <a:lnSpc>
                <a:spcPct val="80000"/>
              </a:lnSpc>
              <a:buFont typeface="Wingdings" panose="05000000000000000000" pitchFamily="2" charset="2"/>
              <a:buChar char="Ø"/>
              <a:defRPr/>
            </a:pPr>
            <a:endParaRPr lang="en-US" sz="2400" dirty="0">
              <a:solidFill>
                <a:srgbClr val="FF0000"/>
              </a:solidFill>
            </a:endParaRPr>
          </a:p>
        </p:txBody>
      </p:sp>
      <p:pic>
        <p:nvPicPr>
          <p:cNvPr id="6" name="Content Placeholder 5"/>
          <p:cNvPicPr>
            <a:picLocks noGrp="1" noChangeAspect="1"/>
          </p:cNvPicPr>
          <p:nvPr>
            <p:ph sz="half" idx="1"/>
          </p:nvPr>
        </p:nvPicPr>
        <p:blipFill>
          <a:blip r:embed="rId3"/>
          <a:stretch>
            <a:fillRect/>
          </a:stretch>
        </p:blipFill>
        <p:spPr>
          <a:xfrm>
            <a:off x="382342" y="2146300"/>
            <a:ext cx="2593583" cy="2218954"/>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 name="Arrow: Right 6"/>
          <p:cNvSpPr/>
          <p:nvPr/>
        </p:nvSpPr>
        <p:spPr>
          <a:xfrm rot="18644336">
            <a:off x="503359" y="3947027"/>
            <a:ext cx="526942" cy="363434"/>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313550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90776"/>
          </a:xfrm>
        </p:spPr>
        <p:txBody>
          <a:bodyPr>
            <a:normAutofit/>
          </a:bodyPr>
          <a:lstStyle/>
          <a:p>
            <a:r>
              <a:rPr lang="en-US" sz="3200" dirty="0">
                <a:solidFill>
                  <a:srgbClr val="FF0000"/>
                </a:solidFill>
              </a:rPr>
              <a:t>The Outside Review</a:t>
            </a:r>
          </a:p>
        </p:txBody>
      </p:sp>
      <p:sp>
        <p:nvSpPr>
          <p:cNvPr id="3" name="Content Placeholder 2"/>
          <p:cNvSpPr>
            <a:spLocks noGrp="1"/>
          </p:cNvSpPr>
          <p:nvPr>
            <p:ph sz="half" idx="1"/>
          </p:nvPr>
        </p:nvSpPr>
        <p:spPr>
          <a:xfrm>
            <a:off x="457200" y="1600200"/>
            <a:ext cx="3869871" cy="4525963"/>
          </a:xfrm>
        </p:spPr>
        <p:txBody>
          <a:bodyPr>
            <a:normAutofit fontScale="62500" lnSpcReduction="20000"/>
          </a:bodyPr>
          <a:lstStyle/>
          <a:p>
            <a:pPr>
              <a:buFont typeface="Wingdings" panose="05000000000000000000" pitchFamily="2" charset="2"/>
              <a:buChar char="Ø"/>
            </a:pPr>
            <a:r>
              <a:rPr lang="en-US" b="1" dirty="0">
                <a:solidFill>
                  <a:srgbClr val="FF0000"/>
                </a:solidFill>
              </a:rPr>
              <a:t>Select outside reviewers based on specific audit criteria.</a:t>
            </a:r>
            <a:endParaRPr lang="en-US" dirty="0">
              <a:solidFill>
                <a:srgbClr val="FF0000"/>
              </a:solidFill>
            </a:endParaRPr>
          </a:p>
          <a:p>
            <a:pPr>
              <a:buFont typeface="Wingdings" panose="05000000000000000000" pitchFamily="2" charset="2"/>
              <a:buChar char="Ø"/>
            </a:pPr>
            <a:r>
              <a:rPr lang="en-US" b="1" dirty="0">
                <a:solidFill>
                  <a:srgbClr val="FF0000"/>
                </a:solidFill>
              </a:rPr>
              <a:t>Select outside reviewers for their expertise. </a:t>
            </a:r>
            <a:endParaRPr lang="en-US" dirty="0">
              <a:solidFill>
                <a:srgbClr val="FF0000"/>
              </a:solidFill>
            </a:endParaRPr>
          </a:p>
          <a:p>
            <a:pPr>
              <a:buFont typeface="Wingdings" panose="05000000000000000000" pitchFamily="2" charset="2"/>
              <a:buChar char="Ø"/>
            </a:pPr>
            <a:r>
              <a:rPr lang="en-US" b="1" dirty="0">
                <a:solidFill>
                  <a:srgbClr val="FF0000"/>
                </a:solidFill>
              </a:rPr>
              <a:t>Ask for comprehensive feedback. </a:t>
            </a:r>
            <a:endParaRPr lang="en-US" dirty="0">
              <a:solidFill>
                <a:srgbClr val="FF0000"/>
              </a:solidFill>
            </a:endParaRPr>
          </a:p>
          <a:p>
            <a:pPr>
              <a:buFont typeface="Wingdings" panose="05000000000000000000" pitchFamily="2" charset="2"/>
              <a:buChar char="Ø"/>
            </a:pPr>
            <a:r>
              <a:rPr lang="en-US" b="1" dirty="0">
                <a:solidFill>
                  <a:srgbClr val="FF0000"/>
                </a:solidFill>
              </a:rPr>
              <a:t>Provide specific directions to the reviewer. </a:t>
            </a:r>
            <a:endParaRPr lang="en-US" dirty="0">
              <a:solidFill>
                <a:srgbClr val="FF0000"/>
              </a:solidFill>
            </a:endParaRPr>
          </a:p>
          <a:p>
            <a:pPr>
              <a:buFont typeface="Wingdings" panose="05000000000000000000" pitchFamily="2" charset="2"/>
              <a:buChar char="Ø"/>
            </a:pPr>
            <a:r>
              <a:rPr lang="en-US" b="1" dirty="0">
                <a:solidFill>
                  <a:srgbClr val="FF0000"/>
                </a:solidFill>
              </a:rPr>
              <a:t>Highlight areas of concern about the structure and content. </a:t>
            </a:r>
            <a:endParaRPr lang="en-US" dirty="0">
              <a:solidFill>
                <a:srgbClr val="FF0000"/>
              </a:solidFill>
            </a:endParaRPr>
          </a:p>
          <a:p>
            <a:pPr>
              <a:buFont typeface="Wingdings" panose="05000000000000000000" pitchFamily="2" charset="2"/>
              <a:buChar char="Ø"/>
            </a:pPr>
            <a:r>
              <a:rPr lang="en-US" b="1" dirty="0">
                <a:solidFill>
                  <a:srgbClr val="FF0000"/>
                </a:solidFill>
              </a:rPr>
              <a:t>Have all reviewers comment on the readability of the work. </a:t>
            </a:r>
            <a:endParaRPr lang="en-US" dirty="0">
              <a:solidFill>
                <a:srgbClr val="FF0000"/>
              </a:solidFill>
            </a:endParaRPr>
          </a:p>
          <a:p>
            <a:pPr>
              <a:buFont typeface="Wingdings" panose="05000000000000000000" pitchFamily="2" charset="2"/>
              <a:buChar char="Ø"/>
            </a:pPr>
            <a:r>
              <a:rPr lang="en-US" b="1" dirty="0">
                <a:solidFill>
                  <a:srgbClr val="FF0000"/>
                </a:solidFill>
              </a:rPr>
              <a:t>Ask for explicit commentary. </a:t>
            </a:r>
            <a:endParaRPr lang="en-US" dirty="0">
              <a:solidFill>
                <a:srgbClr val="FF0000"/>
              </a:solidFill>
            </a:endParaRPr>
          </a:p>
          <a:p>
            <a:pPr>
              <a:buFont typeface="Wingdings" panose="05000000000000000000" pitchFamily="2" charset="2"/>
              <a:buChar char="Ø"/>
            </a:pPr>
            <a:r>
              <a:rPr lang="en-US" b="1" dirty="0">
                <a:solidFill>
                  <a:srgbClr val="FF0000"/>
                </a:solidFill>
              </a:rPr>
              <a:t>Triple space the draft to provide for adequate commentary space. </a:t>
            </a:r>
            <a:endParaRPr lang="en-US" dirty="0">
              <a:solidFill>
                <a:srgbClr val="FF0000"/>
              </a:solidFill>
            </a:endParaRPr>
          </a:p>
          <a:p>
            <a:endParaRPr lang="en-US" dirty="0"/>
          </a:p>
        </p:txBody>
      </p:sp>
      <p:sp>
        <p:nvSpPr>
          <p:cNvPr id="4" name="Content Placeholder 3"/>
          <p:cNvSpPr>
            <a:spLocks noGrp="1"/>
          </p:cNvSpPr>
          <p:nvPr>
            <p:ph sz="half" idx="2"/>
          </p:nvPr>
        </p:nvSpPr>
        <p:spPr>
          <a:xfrm>
            <a:off x="4327071" y="1600199"/>
            <a:ext cx="4523015" cy="4359729"/>
          </a:xfrm>
        </p:spPr>
        <p:txBody>
          <a:bodyPr>
            <a:normAutofit fontScale="62500" lnSpcReduction="20000"/>
          </a:bodyPr>
          <a:lstStyle/>
          <a:p>
            <a:pPr>
              <a:buFont typeface="Wingdings" panose="05000000000000000000" pitchFamily="2" charset="2"/>
              <a:buChar char="Ø"/>
            </a:pPr>
            <a:r>
              <a:rPr lang="en-US" b="1" dirty="0">
                <a:solidFill>
                  <a:srgbClr val="FF0000"/>
                </a:solidFill>
              </a:rPr>
              <a:t>Use line numbers for easy reference. </a:t>
            </a:r>
            <a:endParaRPr lang="en-US" dirty="0">
              <a:solidFill>
                <a:srgbClr val="FF0000"/>
              </a:solidFill>
            </a:endParaRPr>
          </a:p>
          <a:p>
            <a:pPr>
              <a:buFont typeface="Wingdings" panose="05000000000000000000" pitchFamily="2" charset="2"/>
              <a:buChar char="Ø"/>
            </a:pPr>
            <a:r>
              <a:rPr lang="en-US" b="1" dirty="0">
                <a:solidFill>
                  <a:srgbClr val="FF0000"/>
                </a:solidFill>
              </a:rPr>
              <a:t>Date and number the draft submittal to avoid confusion.</a:t>
            </a:r>
          </a:p>
          <a:p>
            <a:pPr>
              <a:buFont typeface="Wingdings" panose="05000000000000000000" pitchFamily="2" charset="2"/>
              <a:buChar char="Ø"/>
            </a:pPr>
            <a:r>
              <a:rPr lang="en-US" b="1" dirty="0">
                <a:solidFill>
                  <a:srgbClr val="FF0000"/>
                </a:solidFill>
              </a:rPr>
              <a:t>Set up a timetable for the review and the return of the draft. </a:t>
            </a:r>
            <a:endParaRPr lang="en-US" dirty="0">
              <a:solidFill>
                <a:srgbClr val="FF0000"/>
              </a:solidFill>
            </a:endParaRPr>
          </a:p>
          <a:p>
            <a:pPr>
              <a:buFont typeface="Wingdings" panose="05000000000000000000" pitchFamily="2" charset="2"/>
              <a:buChar char="Ø"/>
            </a:pPr>
            <a:r>
              <a:rPr lang="en-US" b="1" dirty="0">
                <a:solidFill>
                  <a:srgbClr val="FF0000"/>
                </a:solidFill>
              </a:rPr>
              <a:t>Arrange a time to discuss the returned drafts with each reviewer.</a:t>
            </a:r>
            <a:endParaRPr lang="en-US" dirty="0">
              <a:solidFill>
                <a:srgbClr val="FF0000"/>
              </a:solidFill>
            </a:endParaRPr>
          </a:p>
          <a:p>
            <a:pPr>
              <a:buFont typeface="Wingdings" panose="05000000000000000000" pitchFamily="2" charset="2"/>
              <a:buChar char="Ø"/>
            </a:pPr>
            <a:r>
              <a:rPr lang="en-US" b="1" dirty="0">
                <a:solidFill>
                  <a:srgbClr val="FF0000"/>
                </a:solidFill>
              </a:rPr>
              <a:t>Complete the audit process with all reviewers before proceeding. </a:t>
            </a:r>
            <a:endParaRPr lang="en-US" dirty="0">
              <a:solidFill>
                <a:srgbClr val="FF0000"/>
              </a:solidFill>
            </a:endParaRPr>
          </a:p>
          <a:p>
            <a:pPr>
              <a:buFont typeface="Wingdings" panose="05000000000000000000" pitchFamily="2" charset="2"/>
              <a:buChar char="Ø"/>
            </a:pPr>
            <a:r>
              <a:rPr lang="en-US" b="1" dirty="0">
                <a:solidFill>
                  <a:srgbClr val="FF0000"/>
                </a:solidFill>
              </a:rPr>
              <a:t>Integrate the revisions suggested by the reviewers. </a:t>
            </a:r>
            <a:endParaRPr lang="en-US" dirty="0">
              <a:solidFill>
                <a:srgbClr val="FF0000"/>
              </a:solidFill>
            </a:endParaRPr>
          </a:p>
          <a:p>
            <a:pPr>
              <a:buFont typeface="Wingdings" panose="05000000000000000000" pitchFamily="2" charset="2"/>
              <a:buChar char="Ø"/>
            </a:pPr>
            <a:r>
              <a:rPr lang="en-US" b="1" dirty="0">
                <a:solidFill>
                  <a:srgbClr val="FF0000"/>
                </a:solidFill>
              </a:rPr>
              <a:t>Clear up any conflicts between reviewers to your own satisfaction. </a:t>
            </a:r>
            <a:endParaRPr lang="en-US" dirty="0">
              <a:solidFill>
                <a:srgbClr val="FF0000"/>
              </a:solidFill>
            </a:endParaRPr>
          </a:p>
          <a:p>
            <a:pPr>
              <a:buFont typeface="Wingdings" panose="05000000000000000000" pitchFamily="2" charset="2"/>
              <a:buChar char="Ø"/>
            </a:pPr>
            <a:r>
              <a:rPr lang="en-US" b="1" dirty="0">
                <a:solidFill>
                  <a:srgbClr val="FF0000"/>
                </a:solidFill>
              </a:rPr>
              <a:t>Edit.</a:t>
            </a:r>
            <a:endParaRPr lang="en-US" dirty="0">
              <a:solidFill>
                <a:srgbClr val="FF0000"/>
              </a:solidFill>
            </a:endParaRPr>
          </a:p>
          <a:p>
            <a:pPr marL="0" indent="0">
              <a:buNone/>
            </a:pPr>
            <a:endParaRPr lang="en-US" dirty="0"/>
          </a:p>
        </p:txBody>
      </p:sp>
    </p:spTree>
    <p:extLst>
      <p:ext uri="{BB962C8B-B14F-4D97-AF65-F5344CB8AC3E}">
        <p14:creationId xmlns:p14="http://schemas.microsoft.com/office/powerpoint/2010/main" val="15632464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7749"/>
          </a:xfrm>
        </p:spPr>
        <p:txBody>
          <a:bodyPr>
            <a:normAutofit/>
          </a:bodyPr>
          <a:lstStyle/>
          <a:p>
            <a:r>
              <a:rPr lang="en-US" sz="2800" dirty="0">
                <a:solidFill>
                  <a:srgbClr val="FF0000"/>
                </a:solidFill>
              </a:rPr>
              <a:t>Activity 2 : Second and Subsequent Drafts</a:t>
            </a:r>
          </a:p>
        </p:txBody>
      </p:sp>
      <p:sp>
        <p:nvSpPr>
          <p:cNvPr id="5" name="Content Placeholder 4"/>
          <p:cNvSpPr>
            <a:spLocks noGrp="1"/>
          </p:cNvSpPr>
          <p:nvPr>
            <p:ph sz="half" idx="2"/>
          </p:nvPr>
        </p:nvSpPr>
        <p:spPr>
          <a:xfrm>
            <a:off x="3511860" y="1224117"/>
            <a:ext cx="5436198" cy="4670498"/>
          </a:xfrm>
        </p:spPr>
        <p:txBody>
          <a:bodyPr>
            <a:noAutofit/>
          </a:bodyPr>
          <a:lstStyle/>
          <a:p>
            <a:pPr defTabSz="711200">
              <a:lnSpc>
                <a:spcPct val="90000"/>
              </a:lnSpc>
              <a:spcAft>
                <a:spcPct val="35000"/>
              </a:spcAft>
              <a:buFont typeface="Wingdings" panose="05000000000000000000" pitchFamily="2" charset="2"/>
              <a:buChar char="Ø"/>
              <a:defRPr/>
            </a:pPr>
            <a:r>
              <a:rPr lang="en-US" sz="2000" b="1" dirty="0">
                <a:solidFill>
                  <a:srgbClr val="FF0000"/>
                </a:solidFill>
              </a:rPr>
              <a:t>The purpose of the second and subsequent drafts is to refine text clarity and precision until the best rendition is produced. </a:t>
            </a:r>
            <a:endParaRPr lang="en-US" sz="2000" dirty="0">
              <a:solidFill>
                <a:srgbClr val="FF0000"/>
              </a:solidFill>
            </a:endParaRPr>
          </a:p>
          <a:p>
            <a:pPr defTabSz="711200">
              <a:lnSpc>
                <a:spcPct val="90000"/>
              </a:lnSpc>
              <a:spcAft>
                <a:spcPct val="35000"/>
              </a:spcAft>
              <a:buFont typeface="Wingdings" panose="05000000000000000000" pitchFamily="2" charset="2"/>
              <a:buChar char="Ø"/>
              <a:defRPr/>
            </a:pPr>
            <a:r>
              <a:rPr lang="en-US" sz="2000" b="1" dirty="0">
                <a:solidFill>
                  <a:srgbClr val="FF0000"/>
                </a:solidFill>
              </a:rPr>
              <a:t>In these drafts all the </a:t>
            </a:r>
            <a:r>
              <a:rPr lang="en-US" sz="2000" b="1" i="1" dirty="0">
                <a:solidFill>
                  <a:srgbClr val="FF0000"/>
                </a:solidFill>
              </a:rPr>
              <a:t>T’</a:t>
            </a:r>
            <a:r>
              <a:rPr lang="en-US" sz="2000" b="1" dirty="0">
                <a:solidFill>
                  <a:srgbClr val="FF0000"/>
                </a:solidFill>
              </a:rPr>
              <a:t>s are crossed and the </a:t>
            </a:r>
            <a:r>
              <a:rPr lang="en-US" sz="2000" b="1" i="1" dirty="0">
                <a:solidFill>
                  <a:srgbClr val="FF0000"/>
                </a:solidFill>
              </a:rPr>
              <a:t>I’</a:t>
            </a:r>
            <a:r>
              <a:rPr lang="en-US" sz="2000" b="1" dirty="0">
                <a:solidFill>
                  <a:srgbClr val="FF0000"/>
                </a:solidFill>
              </a:rPr>
              <a:t>s</a:t>
            </a:r>
            <a:r>
              <a:rPr lang="en-US" sz="2000" b="1" i="1" dirty="0">
                <a:solidFill>
                  <a:srgbClr val="FF0000"/>
                </a:solidFill>
              </a:rPr>
              <a:t> </a:t>
            </a:r>
            <a:r>
              <a:rPr lang="en-US" sz="2000" b="1" dirty="0">
                <a:solidFill>
                  <a:srgbClr val="FF0000"/>
                </a:solidFill>
              </a:rPr>
              <a:t>are dotted. </a:t>
            </a:r>
            <a:endParaRPr lang="en-US" sz="2000" dirty="0">
              <a:solidFill>
                <a:srgbClr val="FF0000"/>
              </a:solidFill>
            </a:endParaRPr>
          </a:p>
          <a:p>
            <a:pPr defTabSz="711200">
              <a:lnSpc>
                <a:spcPct val="90000"/>
              </a:lnSpc>
              <a:spcAft>
                <a:spcPct val="35000"/>
              </a:spcAft>
              <a:buFont typeface="Wingdings" panose="05000000000000000000" pitchFamily="2" charset="2"/>
              <a:buChar char="Ø"/>
              <a:defRPr/>
            </a:pPr>
            <a:r>
              <a:rPr lang="en-US" sz="2000" b="1" dirty="0">
                <a:solidFill>
                  <a:srgbClr val="FF0000"/>
                </a:solidFill>
              </a:rPr>
              <a:t>The majority of the changes made to the work are provided by audience feedback. </a:t>
            </a:r>
            <a:endParaRPr lang="en-US" sz="2000" dirty="0">
              <a:solidFill>
                <a:srgbClr val="FF0000"/>
              </a:solidFill>
            </a:endParaRPr>
          </a:p>
          <a:p>
            <a:pPr>
              <a:lnSpc>
                <a:spcPct val="80000"/>
              </a:lnSpc>
              <a:buFont typeface="Wingdings" panose="05000000000000000000" pitchFamily="2" charset="2"/>
              <a:buChar char="Ø"/>
              <a:defRPr/>
            </a:pPr>
            <a:r>
              <a:rPr lang="en-US" sz="2000" b="1" dirty="0">
                <a:solidFill>
                  <a:srgbClr val="FF0000"/>
                </a:solidFill>
              </a:rPr>
              <a:t>The goal of the second and succeeding drafts is to meet the expectations of the readers who are the arbiters and referees of the work. </a:t>
            </a:r>
            <a:endParaRPr lang="en-US" sz="2000" dirty="0">
              <a:solidFill>
                <a:srgbClr val="FF0000"/>
              </a:solidFill>
            </a:endParaRPr>
          </a:p>
          <a:p>
            <a:pPr>
              <a:lnSpc>
                <a:spcPct val="80000"/>
              </a:lnSpc>
              <a:buFont typeface="Wingdings" panose="05000000000000000000" pitchFamily="2" charset="2"/>
              <a:buChar char="Ø"/>
              <a:defRPr/>
            </a:pPr>
            <a:r>
              <a:rPr lang="en-US" sz="2000" b="1" dirty="0">
                <a:solidFill>
                  <a:srgbClr val="FF0000"/>
                </a:solidFill>
              </a:rPr>
              <a:t>The key to the success of these later drafts is in the audit and edit strategies. </a:t>
            </a:r>
            <a:endParaRPr lang="en-US" sz="2000" dirty="0">
              <a:solidFill>
                <a:srgbClr val="FF0000"/>
              </a:solidFill>
            </a:endParaRPr>
          </a:p>
          <a:p>
            <a:pPr marL="0" indent="0">
              <a:lnSpc>
                <a:spcPct val="80000"/>
              </a:lnSpc>
              <a:buNone/>
              <a:defRPr/>
            </a:pPr>
            <a:endParaRPr lang="en-US" sz="2000" b="1" dirty="0"/>
          </a:p>
        </p:txBody>
      </p:sp>
      <p:pic>
        <p:nvPicPr>
          <p:cNvPr id="6" name="Content Placeholder 5"/>
          <p:cNvPicPr>
            <a:picLocks noGrp="1" noChangeAspect="1"/>
          </p:cNvPicPr>
          <p:nvPr>
            <p:ph sz="half" idx="1"/>
          </p:nvPr>
        </p:nvPicPr>
        <p:blipFill>
          <a:blip r:embed="rId3"/>
          <a:stretch>
            <a:fillRect/>
          </a:stretch>
        </p:blipFill>
        <p:spPr>
          <a:xfrm>
            <a:off x="457200" y="1825563"/>
            <a:ext cx="2959121" cy="2531692"/>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 name="Arrow: Right 6"/>
          <p:cNvSpPr/>
          <p:nvPr/>
        </p:nvSpPr>
        <p:spPr>
          <a:xfrm rot="2318287">
            <a:off x="512991" y="2411504"/>
            <a:ext cx="526942" cy="363434"/>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68967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7749"/>
          </a:xfrm>
        </p:spPr>
        <p:txBody>
          <a:bodyPr>
            <a:normAutofit/>
          </a:bodyPr>
          <a:lstStyle/>
          <a:p>
            <a:r>
              <a:rPr lang="en-US" sz="2800" dirty="0">
                <a:solidFill>
                  <a:srgbClr val="FF0000"/>
                </a:solidFill>
              </a:rPr>
              <a:t>Activity 3 : The Final Draft</a:t>
            </a:r>
          </a:p>
        </p:txBody>
      </p:sp>
      <p:sp>
        <p:nvSpPr>
          <p:cNvPr id="5" name="Content Placeholder 4"/>
          <p:cNvSpPr>
            <a:spLocks noGrp="1"/>
          </p:cNvSpPr>
          <p:nvPr>
            <p:ph sz="half" idx="2"/>
          </p:nvPr>
        </p:nvSpPr>
        <p:spPr>
          <a:xfrm>
            <a:off x="3511860" y="1224117"/>
            <a:ext cx="5436198" cy="4670498"/>
          </a:xfrm>
        </p:spPr>
        <p:txBody>
          <a:bodyPr>
            <a:noAutofit/>
          </a:bodyPr>
          <a:lstStyle/>
          <a:p>
            <a:pPr defTabSz="711200">
              <a:lnSpc>
                <a:spcPct val="90000"/>
              </a:lnSpc>
              <a:spcAft>
                <a:spcPct val="35000"/>
              </a:spcAft>
              <a:buFont typeface="Wingdings" panose="05000000000000000000" pitchFamily="2" charset="2"/>
              <a:buChar char="Ø"/>
              <a:defRPr/>
            </a:pPr>
            <a:r>
              <a:rPr lang="en-US" sz="2400" dirty="0">
                <a:solidFill>
                  <a:srgbClr val="FF0000"/>
                </a:solidFill>
              </a:rPr>
              <a:t>Polishing the final draft is a matter of refining the work to meet the expectations of those who will approve the publication. </a:t>
            </a:r>
          </a:p>
          <a:p>
            <a:pPr>
              <a:buFont typeface="Wingdings" panose="05000000000000000000" pitchFamily="2" charset="2"/>
              <a:buChar char="Ø"/>
            </a:pPr>
            <a:r>
              <a:rPr lang="en-US" sz="2400" dirty="0">
                <a:solidFill>
                  <a:srgbClr val="FF0000"/>
                </a:solidFill>
              </a:rPr>
              <a:t>This is the last opportunity to make changes. </a:t>
            </a:r>
          </a:p>
          <a:p>
            <a:pPr lvl="1">
              <a:buFont typeface="Wingdings" panose="05000000000000000000" pitchFamily="2" charset="2"/>
              <a:buChar char="Ø"/>
            </a:pPr>
            <a:r>
              <a:rPr lang="en-US" sz="2000" dirty="0">
                <a:solidFill>
                  <a:srgbClr val="FF0000"/>
                </a:solidFill>
              </a:rPr>
              <a:t>Does the writing flow smoothly? </a:t>
            </a:r>
          </a:p>
          <a:p>
            <a:pPr lvl="1">
              <a:buFont typeface="Wingdings" panose="05000000000000000000" pitchFamily="2" charset="2"/>
              <a:buChar char="Ø"/>
            </a:pPr>
            <a:r>
              <a:rPr lang="en-US" sz="2000" dirty="0">
                <a:solidFill>
                  <a:srgbClr val="FF0000"/>
                </a:solidFill>
              </a:rPr>
              <a:t>Are all of the graphics, charts, and figures appropriately numbered and titled? </a:t>
            </a:r>
          </a:p>
          <a:p>
            <a:pPr lvl="1">
              <a:buFont typeface="Wingdings" panose="05000000000000000000" pitchFamily="2" charset="2"/>
              <a:buChar char="Ø"/>
            </a:pPr>
            <a:r>
              <a:rPr lang="en-US" sz="2000" dirty="0">
                <a:solidFill>
                  <a:srgbClr val="FF0000"/>
                </a:solidFill>
              </a:rPr>
              <a:t>Do a final check for proper form and format. </a:t>
            </a:r>
          </a:p>
          <a:p>
            <a:pPr lvl="1">
              <a:buFont typeface="Wingdings" panose="05000000000000000000" pitchFamily="2" charset="2"/>
              <a:buChar char="Ø"/>
            </a:pPr>
            <a:r>
              <a:rPr lang="en-US" sz="2000" dirty="0">
                <a:solidFill>
                  <a:srgbClr val="FF0000"/>
                </a:solidFill>
              </a:rPr>
              <a:t>Proofread, proofread, proofread. </a:t>
            </a:r>
          </a:p>
          <a:p>
            <a:pPr marL="0" indent="0">
              <a:lnSpc>
                <a:spcPct val="80000"/>
              </a:lnSpc>
              <a:buNone/>
              <a:defRPr/>
            </a:pPr>
            <a:endParaRPr lang="en-US" sz="2000" b="1" dirty="0"/>
          </a:p>
        </p:txBody>
      </p:sp>
      <p:pic>
        <p:nvPicPr>
          <p:cNvPr id="6" name="Content Placeholder 5"/>
          <p:cNvPicPr>
            <a:picLocks noGrp="1" noChangeAspect="1"/>
          </p:cNvPicPr>
          <p:nvPr>
            <p:ph sz="half" idx="1"/>
          </p:nvPr>
        </p:nvPicPr>
        <p:blipFill>
          <a:blip r:embed="rId3"/>
          <a:stretch>
            <a:fillRect/>
          </a:stretch>
        </p:blipFill>
        <p:spPr>
          <a:xfrm>
            <a:off x="381504" y="1859412"/>
            <a:ext cx="2958595" cy="2531242"/>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 name="Arrow: Right 6"/>
          <p:cNvSpPr/>
          <p:nvPr/>
        </p:nvSpPr>
        <p:spPr>
          <a:xfrm rot="4191197">
            <a:off x="1067217" y="1801410"/>
            <a:ext cx="526942" cy="363434"/>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1335071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a:solidFill>
                  <a:srgbClr val="FF0000"/>
                </a:solidFill>
              </a:rPr>
              <a:t>Writing is an Iterative Process</a:t>
            </a:r>
          </a:p>
        </p:txBody>
      </p:sp>
      <p:pic>
        <p:nvPicPr>
          <p:cNvPr id="4" name="Content Placeholder 3"/>
          <p:cNvPicPr>
            <a:picLocks noGrp="1" noChangeAspect="1"/>
          </p:cNvPicPr>
          <p:nvPr>
            <p:ph sz="half" idx="1"/>
          </p:nvPr>
        </p:nvPicPr>
        <p:blipFill>
          <a:blip r:embed="rId3"/>
          <a:stretch>
            <a:fillRect/>
          </a:stretch>
        </p:blipFill>
        <p:spPr>
          <a:xfrm>
            <a:off x="457200" y="2402237"/>
            <a:ext cx="3781586" cy="2279579"/>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6" name="Content Placeholder 5"/>
          <p:cNvSpPr>
            <a:spLocks noGrp="1"/>
          </p:cNvSpPr>
          <p:nvPr>
            <p:ph sz="half" idx="2"/>
          </p:nvPr>
        </p:nvSpPr>
        <p:spPr/>
        <p:txBody>
          <a:bodyPr/>
          <a:lstStyle/>
          <a:p>
            <a:pPr marL="0" indent="0">
              <a:buNone/>
            </a:pPr>
            <a:r>
              <a:rPr lang="en-US" dirty="0">
                <a:solidFill>
                  <a:srgbClr val="FF0000"/>
                </a:solidFill>
              </a:rPr>
              <a:t>Good writing comes from constant editing and revision. </a:t>
            </a:r>
          </a:p>
          <a:p>
            <a:pPr>
              <a:buFont typeface="Wingdings" panose="05000000000000000000" pitchFamily="2" charset="2"/>
              <a:buChar char="Ø"/>
            </a:pPr>
            <a:r>
              <a:rPr lang="en-US" dirty="0">
                <a:solidFill>
                  <a:srgbClr val="FF0000"/>
                </a:solidFill>
              </a:rPr>
              <a:t>First write, </a:t>
            </a:r>
          </a:p>
          <a:p>
            <a:pPr>
              <a:buFont typeface="Wingdings" panose="05000000000000000000" pitchFamily="2" charset="2"/>
              <a:buChar char="Ø"/>
            </a:pPr>
            <a:r>
              <a:rPr lang="en-US" dirty="0">
                <a:solidFill>
                  <a:srgbClr val="FF0000"/>
                </a:solidFill>
              </a:rPr>
              <a:t>then audit to find errors and omissions ,</a:t>
            </a:r>
          </a:p>
          <a:p>
            <a:pPr>
              <a:buFont typeface="Wingdings" panose="05000000000000000000" pitchFamily="2" charset="2"/>
              <a:buChar char="Ø"/>
            </a:pPr>
            <a:r>
              <a:rPr lang="en-US" dirty="0">
                <a:solidFill>
                  <a:srgbClr val="FF0000"/>
                </a:solidFill>
              </a:rPr>
              <a:t>then edit to correct and revise the work.</a:t>
            </a:r>
          </a:p>
        </p:txBody>
      </p:sp>
    </p:spTree>
    <p:extLst>
      <p:ext uri="{BB962C8B-B14F-4D97-AF65-F5344CB8AC3E}">
        <p14:creationId xmlns:p14="http://schemas.microsoft.com/office/powerpoint/2010/main" val="578477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Footer Placeholder 3"/>
          <p:cNvSpPr>
            <a:spLocks noGrp="1"/>
          </p:cNvSpPr>
          <p:nvPr>
            <p:ph type="ftr" sz="quarter" idx="11"/>
          </p:nvPr>
        </p:nvSpPr>
        <p:spPr/>
        <p:txBody>
          <a:bodyPr/>
          <a:lstStyle/>
          <a:p>
            <a:pPr>
              <a:defRPr/>
            </a:pPr>
            <a:endParaRPr lang="en-US" dirty="0"/>
          </a:p>
        </p:txBody>
      </p:sp>
      <p:sp>
        <p:nvSpPr>
          <p:cNvPr id="2" name="Rectangle 2"/>
          <p:cNvSpPr>
            <a:spLocks noGrp="1" noChangeArrowheads="1"/>
          </p:cNvSpPr>
          <p:nvPr>
            <p:ph type="title" idx="4294967295"/>
          </p:nvPr>
        </p:nvSpPr>
        <p:spPr>
          <a:xfrm>
            <a:off x="685800" y="0"/>
            <a:ext cx="7772400" cy="914400"/>
          </a:xfrm>
        </p:spPr>
        <p:txBody>
          <a:bodyPr>
            <a:normAutofit/>
          </a:bodyPr>
          <a:lstStyle/>
          <a:p>
            <a:pPr eaLnBrk="1" fontAlgn="auto" hangingPunct="1">
              <a:spcAft>
                <a:spcPts val="0"/>
              </a:spcAft>
              <a:defRPr/>
            </a:pPr>
            <a:r>
              <a:rPr lang="en-US" sz="3200" dirty="0">
                <a:solidFill>
                  <a:srgbClr val="FF0000"/>
                </a:solidFill>
                <a:latin typeface="Palatino Linotype" panose="02040502050505030304" pitchFamily="18" charset="0"/>
              </a:rPr>
              <a:t>Tips On Writing</a:t>
            </a:r>
          </a:p>
        </p:txBody>
      </p:sp>
      <p:sp>
        <p:nvSpPr>
          <p:cNvPr id="7" name="Freeform 6"/>
          <p:cNvSpPr/>
          <p:nvPr/>
        </p:nvSpPr>
        <p:spPr>
          <a:xfrm>
            <a:off x="533400" y="1219201"/>
            <a:ext cx="8305800" cy="444599"/>
          </a:xfrm>
          <a:custGeom>
            <a:avLst/>
            <a:gdLst>
              <a:gd name="connsiteX0" fmla="*/ 0 w 8305800"/>
              <a:gd name="connsiteY0" fmla="*/ 74101 h 444599"/>
              <a:gd name="connsiteX1" fmla="*/ 21704 w 8305800"/>
              <a:gd name="connsiteY1" fmla="*/ 21704 h 444599"/>
              <a:gd name="connsiteX2" fmla="*/ 74101 w 8305800"/>
              <a:gd name="connsiteY2" fmla="*/ 0 h 444599"/>
              <a:gd name="connsiteX3" fmla="*/ 8231699 w 8305800"/>
              <a:gd name="connsiteY3" fmla="*/ 0 h 444599"/>
              <a:gd name="connsiteX4" fmla="*/ 8284096 w 8305800"/>
              <a:gd name="connsiteY4" fmla="*/ 21704 h 444599"/>
              <a:gd name="connsiteX5" fmla="*/ 8305800 w 8305800"/>
              <a:gd name="connsiteY5" fmla="*/ 74101 h 444599"/>
              <a:gd name="connsiteX6" fmla="*/ 8305800 w 8305800"/>
              <a:gd name="connsiteY6" fmla="*/ 370498 h 444599"/>
              <a:gd name="connsiteX7" fmla="*/ 8284096 w 8305800"/>
              <a:gd name="connsiteY7" fmla="*/ 422895 h 444599"/>
              <a:gd name="connsiteX8" fmla="*/ 8231699 w 8305800"/>
              <a:gd name="connsiteY8" fmla="*/ 444599 h 444599"/>
              <a:gd name="connsiteX9" fmla="*/ 74101 w 8305800"/>
              <a:gd name="connsiteY9" fmla="*/ 444599 h 444599"/>
              <a:gd name="connsiteX10" fmla="*/ 21704 w 8305800"/>
              <a:gd name="connsiteY10" fmla="*/ 422895 h 444599"/>
              <a:gd name="connsiteX11" fmla="*/ 0 w 8305800"/>
              <a:gd name="connsiteY11" fmla="*/ 370498 h 444599"/>
              <a:gd name="connsiteX12" fmla="*/ 0 w 8305800"/>
              <a:gd name="connsiteY12" fmla="*/ 74101 h 444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5800" h="444599">
                <a:moveTo>
                  <a:pt x="0" y="74101"/>
                </a:moveTo>
                <a:cubicBezTo>
                  <a:pt x="0" y="54448"/>
                  <a:pt x="7807" y="35600"/>
                  <a:pt x="21704" y="21704"/>
                </a:cubicBezTo>
                <a:cubicBezTo>
                  <a:pt x="35601" y="7807"/>
                  <a:pt x="54449" y="0"/>
                  <a:pt x="74101" y="0"/>
                </a:cubicBezTo>
                <a:lnTo>
                  <a:pt x="8231699" y="0"/>
                </a:lnTo>
                <a:cubicBezTo>
                  <a:pt x="8251352" y="0"/>
                  <a:pt x="8270200" y="7807"/>
                  <a:pt x="8284096" y="21704"/>
                </a:cubicBezTo>
                <a:cubicBezTo>
                  <a:pt x="8297993" y="35601"/>
                  <a:pt x="8305800" y="54449"/>
                  <a:pt x="8305800" y="74101"/>
                </a:cubicBezTo>
                <a:lnTo>
                  <a:pt x="8305800" y="370498"/>
                </a:lnTo>
                <a:cubicBezTo>
                  <a:pt x="8305800" y="390151"/>
                  <a:pt x="8297993" y="408999"/>
                  <a:pt x="8284096" y="422895"/>
                </a:cubicBezTo>
                <a:cubicBezTo>
                  <a:pt x="8270199" y="436792"/>
                  <a:pt x="8251351" y="444599"/>
                  <a:pt x="8231699" y="444599"/>
                </a:cubicBezTo>
                <a:lnTo>
                  <a:pt x="74101" y="444599"/>
                </a:lnTo>
                <a:cubicBezTo>
                  <a:pt x="54448" y="444599"/>
                  <a:pt x="35600" y="436792"/>
                  <a:pt x="21704" y="422895"/>
                </a:cubicBezTo>
                <a:cubicBezTo>
                  <a:pt x="7807" y="408998"/>
                  <a:pt x="0" y="390150"/>
                  <a:pt x="0" y="370498"/>
                </a:cubicBezTo>
                <a:lnTo>
                  <a:pt x="0" y="74101"/>
                </a:ln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94094" tIns="21704" rIns="94094" bIns="21704" spcCol="1270" anchor="ctr"/>
          <a:lstStyle/>
          <a:p>
            <a:pPr defTabSz="844550">
              <a:lnSpc>
                <a:spcPct val="90000"/>
              </a:lnSpc>
              <a:spcAft>
                <a:spcPct val="35000"/>
              </a:spcAft>
              <a:defRPr/>
            </a:pPr>
            <a:r>
              <a:rPr lang="en-US" sz="1900" b="1" dirty="0"/>
              <a:t>Reserve a quite place.  Eliminate interruptions. </a:t>
            </a:r>
            <a:endParaRPr lang="en-US" sz="1900" dirty="0"/>
          </a:p>
        </p:txBody>
      </p:sp>
      <p:sp>
        <p:nvSpPr>
          <p:cNvPr id="8" name="Freeform 7"/>
          <p:cNvSpPr/>
          <p:nvPr/>
        </p:nvSpPr>
        <p:spPr>
          <a:xfrm>
            <a:off x="533400" y="1904999"/>
            <a:ext cx="8305800" cy="444599"/>
          </a:xfrm>
          <a:custGeom>
            <a:avLst/>
            <a:gdLst>
              <a:gd name="connsiteX0" fmla="*/ 0 w 8305800"/>
              <a:gd name="connsiteY0" fmla="*/ 74101 h 444599"/>
              <a:gd name="connsiteX1" fmla="*/ 21704 w 8305800"/>
              <a:gd name="connsiteY1" fmla="*/ 21704 h 444599"/>
              <a:gd name="connsiteX2" fmla="*/ 74101 w 8305800"/>
              <a:gd name="connsiteY2" fmla="*/ 0 h 444599"/>
              <a:gd name="connsiteX3" fmla="*/ 8231699 w 8305800"/>
              <a:gd name="connsiteY3" fmla="*/ 0 h 444599"/>
              <a:gd name="connsiteX4" fmla="*/ 8284096 w 8305800"/>
              <a:gd name="connsiteY4" fmla="*/ 21704 h 444599"/>
              <a:gd name="connsiteX5" fmla="*/ 8305800 w 8305800"/>
              <a:gd name="connsiteY5" fmla="*/ 74101 h 444599"/>
              <a:gd name="connsiteX6" fmla="*/ 8305800 w 8305800"/>
              <a:gd name="connsiteY6" fmla="*/ 370498 h 444599"/>
              <a:gd name="connsiteX7" fmla="*/ 8284096 w 8305800"/>
              <a:gd name="connsiteY7" fmla="*/ 422895 h 444599"/>
              <a:gd name="connsiteX8" fmla="*/ 8231699 w 8305800"/>
              <a:gd name="connsiteY8" fmla="*/ 444599 h 444599"/>
              <a:gd name="connsiteX9" fmla="*/ 74101 w 8305800"/>
              <a:gd name="connsiteY9" fmla="*/ 444599 h 444599"/>
              <a:gd name="connsiteX10" fmla="*/ 21704 w 8305800"/>
              <a:gd name="connsiteY10" fmla="*/ 422895 h 444599"/>
              <a:gd name="connsiteX11" fmla="*/ 0 w 8305800"/>
              <a:gd name="connsiteY11" fmla="*/ 370498 h 444599"/>
              <a:gd name="connsiteX12" fmla="*/ 0 w 8305800"/>
              <a:gd name="connsiteY12" fmla="*/ 74101 h 444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5800" h="444599">
                <a:moveTo>
                  <a:pt x="0" y="74101"/>
                </a:moveTo>
                <a:cubicBezTo>
                  <a:pt x="0" y="54448"/>
                  <a:pt x="7807" y="35600"/>
                  <a:pt x="21704" y="21704"/>
                </a:cubicBezTo>
                <a:cubicBezTo>
                  <a:pt x="35601" y="7807"/>
                  <a:pt x="54449" y="0"/>
                  <a:pt x="74101" y="0"/>
                </a:cubicBezTo>
                <a:lnTo>
                  <a:pt x="8231699" y="0"/>
                </a:lnTo>
                <a:cubicBezTo>
                  <a:pt x="8251352" y="0"/>
                  <a:pt x="8270200" y="7807"/>
                  <a:pt x="8284096" y="21704"/>
                </a:cubicBezTo>
                <a:cubicBezTo>
                  <a:pt x="8297993" y="35601"/>
                  <a:pt x="8305800" y="54449"/>
                  <a:pt x="8305800" y="74101"/>
                </a:cubicBezTo>
                <a:lnTo>
                  <a:pt x="8305800" y="370498"/>
                </a:lnTo>
                <a:cubicBezTo>
                  <a:pt x="8305800" y="390151"/>
                  <a:pt x="8297993" y="408999"/>
                  <a:pt x="8284096" y="422895"/>
                </a:cubicBezTo>
                <a:cubicBezTo>
                  <a:pt x="8270199" y="436792"/>
                  <a:pt x="8251351" y="444599"/>
                  <a:pt x="8231699" y="444599"/>
                </a:cubicBezTo>
                <a:lnTo>
                  <a:pt x="74101" y="444599"/>
                </a:lnTo>
                <a:cubicBezTo>
                  <a:pt x="54448" y="444599"/>
                  <a:pt x="35600" y="436792"/>
                  <a:pt x="21704" y="422895"/>
                </a:cubicBezTo>
                <a:cubicBezTo>
                  <a:pt x="7807" y="408998"/>
                  <a:pt x="0" y="390150"/>
                  <a:pt x="0" y="370498"/>
                </a:cubicBezTo>
                <a:lnTo>
                  <a:pt x="0" y="74101"/>
                </a:ln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94094" tIns="94094" rIns="94094" bIns="94094" spcCol="1270" anchor="ctr"/>
          <a:lstStyle/>
          <a:p>
            <a:pPr defTabSz="844550">
              <a:lnSpc>
                <a:spcPct val="90000"/>
              </a:lnSpc>
              <a:spcAft>
                <a:spcPct val="35000"/>
              </a:spcAft>
              <a:defRPr/>
            </a:pPr>
            <a:r>
              <a:rPr lang="en-US" sz="1900" b="1" dirty="0"/>
              <a:t>Insure that you have all reference and support materials.</a:t>
            </a:r>
            <a:endParaRPr lang="en-US" sz="1900" dirty="0"/>
          </a:p>
        </p:txBody>
      </p:sp>
      <p:sp>
        <p:nvSpPr>
          <p:cNvPr id="9" name="Freeform 8"/>
          <p:cNvSpPr/>
          <p:nvPr/>
        </p:nvSpPr>
        <p:spPr>
          <a:xfrm>
            <a:off x="533400" y="2590799"/>
            <a:ext cx="8305800" cy="444599"/>
          </a:xfrm>
          <a:custGeom>
            <a:avLst/>
            <a:gdLst>
              <a:gd name="connsiteX0" fmla="*/ 0 w 8305800"/>
              <a:gd name="connsiteY0" fmla="*/ 74101 h 444599"/>
              <a:gd name="connsiteX1" fmla="*/ 21704 w 8305800"/>
              <a:gd name="connsiteY1" fmla="*/ 21704 h 444599"/>
              <a:gd name="connsiteX2" fmla="*/ 74101 w 8305800"/>
              <a:gd name="connsiteY2" fmla="*/ 0 h 444599"/>
              <a:gd name="connsiteX3" fmla="*/ 8231699 w 8305800"/>
              <a:gd name="connsiteY3" fmla="*/ 0 h 444599"/>
              <a:gd name="connsiteX4" fmla="*/ 8284096 w 8305800"/>
              <a:gd name="connsiteY4" fmla="*/ 21704 h 444599"/>
              <a:gd name="connsiteX5" fmla="*/ 8305800 w 8305800"/>
              <a:gd name="connsiteY5" fmla="*/ 74101 h 444599"/>
              <a:gd name="connsiteX6" fmla="*/ 8305800 w 8305800"/>
              <a:gd name="connsiteY6" fmla="*/ 370498 h 444599"/>
              <a:gd name="connsiteX7" fmla="*/ 8284096 w 8305800"/>
              <a:gd name="connsiteY7" fmla="*/ 422895 h 444599"/>
              <a:gd name="connsiteX8" fmla="*/ 8231699 w 8305800"/>
              <a:gd name="connsiteY8" fmla="*/ 444599 h 444599"/>
              <a:gd name="connsiteX9" fmla="*/ 74101 w 8305800"/>
              <a:gd name="connsiteY9" fmla="*/ 444599 h 444599"/>
              <a:gd name="connsiteX10" fmla="*/ 21704 w 8305800"/>
              <a:gd name="connsiteY10" fmla="*/ 422895 h 444599"/>
              <a:gd name="connsiteX11" fmla="*/ 0 w 8305800"/>
              <a:gd name="connsiteY11" fmla="*/ 370498 h 444599"/>
              <a:gd name="connsiteX12" fmla="*/ 0 w 8305800"/>
              <a:gd name="connsiteY12" fmla="*/ 74101 h 444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5800" h="444599">
                <a:moveTo>
                  <a:pt x="0" y="74101"/>
                </a:moveTo>
                <a:cubicBezTo>
                  <a:pt x="0" y="54448"/>
                  <a:pt x="7807" y="35600"/>
                  <a:pt x="21704" y="21704"/>
                </a:cubicBezTo>
                <a:cubicBezTo>
                  <a:pt x="35601" y="7807"/>
                  <a:pt x="54449" y="0"/>
                  <a:pt x="74101" y="0"/>
                </a:cubicBezTo>
                <a:lnTo>
                  <a:pt x="8231699" y="0"/>
                </a:lnTo>
                <a:cubicBezTo>
                  <a:pt x="8251352" y="0"/>
                  <a:pt x="8270200" y="7807"/>
                  <a:pt x="8284096" y="21704"/>
                </a:cubicBezTo>
                <a:cubicBezTo>
                  <a:pt x="8297993" y="35601"/>
                  <a:pt x="8305800" y="54449"/>
                  <a:pt x="8305800" y="74101"/>
                </a:cubicBezTo>
                <a:lnTo>
                  <a:pt x="8305800" y="370498"/>
                </a:lnTo>
                <a:cubicBezTo>
                  <a:pt x="8305800" y="390151"/>
                  <a:pt x="8297993" y="408999"/>
                  <a:pt x="8284096" y="422895"/>
                </a:cubicBezTo>
                <a:cubicBezTo>
                  <a:pt x="8270199" y="436792"/>
                  <a:pt x="8251351" y="444599"/>
                  <a:pt x="8231699" y="444599"/>
                </a:cubicBezTo>
                <a:lnTo>
                  <a:pt x="74101" y="444599"/>
                </a:lnTo>
                <a:cubicBezTo>
                  <a:pt x="54448" y="444599"/>
                  <a:pt x="35600" y="436792"/>
                  <a:pt x="21704" y="422895"/>
                </a:cubicBezTo>
                <a:cubicBezTo>
                  <a:pt x="7807" y="408998"/>
                  <a:pt x="0" y="390150"/>
                  <a:pt x="0" y="370498"/>
                </a:cubicBezTo>
                <a:lnTo>
                  <a:pt x="0" y="74101"/>
                </a:ln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94094" tIns="94094" rIns="94094" bIns="94094" spcCol="1270" anchor="ctr"/>
          <a:lstStyle/>
          <a:p>
            <a:pPr defTabSz="844550">
              <a:lnSpc>
                <a:spcPct val="90000"/>
              </a:lnSpc>
              <a:spcAft>
                <a:spcPct val="35000"/>
              </a:spcAft>
              <a:defRPr/>
            </a:pPr>
            <a:r>
              <a:rPr lang="en-US" sz="1900" b="1" dirty="0"/>
              <a:t>Have an authoritative thesaurus and dictionary. </a:t>
            </a:r>
          </a:p>
        </p:txBody>
      </p:sp>
      <p:sp>
        <p:nvSpPr>
          <p:cNvPr id="10" name="Freeform 9"/>
          <p:cNvSpPr/>
          <p:nvPr/>
        </p:nvSpPr>
        <p:spPr>
          <a:xfrm>
            <a:off x="533400" y="3276598"/>
            <a:ext cx="8305800" cy="444599"/>
          </a:xfrm>
          <a:custGeom>
            <a:avLst/>
            <a:gdLst>
              <a:gd name="connsiteX0" fmla="*/ 0 w 8305800"/>
              <a:gd name="connsiteY0" fmla="*/ 74101 h 444599"/>
              <a:gd name="connsiteX1" fmla="*/ 21704 w 8305800"/>
              <a:gd name="connsiteY1" fmla="*/ 21704 h 444599"/>
              <a:gd name="connsiteX2" fmla="*/ 74101 w 8305800"/>
              <a:gd name="connsiteY2" fmla="*/ 0 h 444599"/>
              <a:gd name="connsiteX3" fmla="*/ 8231699 w 8305800"/>
              <a:gd name="connsiteY3" fmla="*/ 0 h 444599"/>
              <a:gd name="connsiteX4" fmla="*/ 8284096 w 8305800"/>
              <a:gd name="connsiteY4" fmla="*/ 21704 h 444599"/>
              <a:gd name="connsiteX5" fmla="*/ 8305800 w 8305800"/>
              <a:gd name="connsiteY5" fmla="*/ 74101 h 444599"/>
              <a:gd name="connsiteX6" fmla="*/ 8305800 w 8305800"/>
              <a:gd name="connsiteY6" fmla="*/ 370498 h 444599"/>
              <a:gd name="connsiteX7" fmla="*/ 8284096 w 8305800"/>
              <a:gd name="connsiteY7" fmla="*/ 422895 h 444599"/>
              <a:gd name="connsiteX8" fmla="*/ 8231699 w 8305800"/>
              <a:gd name="connsiteY8" fmla="*/ 444599 h 444599"/>
              <a:gd name="connsiteX9" fmla="*/ 74101 w 8305800"/>
              <a:gd name="connsiteY9" fmla="*/ 444599 h 444599"/>
              <a:gd name="connsiteX10" fmla="*/ 21704 w 8305800"/>
              <a:gd name="connsiteY10" fmla="*/ 422895 h 444599"/>
              <a:gd name="connsiteX11" fmla="*/ 0 w 8305800"/>
              <a:gd name="connsiteY11" fmla="*/ 370498 h 444599"/>
              <a:gd name="connsiteX12" fmla="*/ 0 w 8305800"/>
              <a:gd name="connsiteY12" fmla="*/ 74101 h 444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5800" h="444599">
                <a:moveTo>
                  <a:pt x="0" y="74101"/>
                </a:moveTo>
                <a:cubicBezTo>
                  <a:pt x="0" y="54448"/>
                  <a:pt x="7807" y="35600"/>
                  <a:pt x="21704" y="21704"/>
                </a:cubicBezTo>
                <a:cubicBezTo>
                  <a:pt x="35601" y="7807"/>
                  <a:pt x="54449" y="0"/>
                  <a:pt x="74101" y="0"/>
                </a:cubicBezTo>
                <a:lnTo>
                  <a:pt x="8231699" y="0"/>
                </a:lnTo>
                <a:cubicBezTo>
                  <a:pt x="8251352" y="0"/>
                  <a:pt x="8270200" y="7807"/>
                  <a:pt x="8284096" y="21704"/>
                </a:cubicBezTo>
                <a:cubicBezTo>
                  <a:pt x="8297993" y="35601"/>
                  <a:pt x="8305800" y="54449"/>
                  <a:pt x="8305800" y="74101"/>
                </a:cubicBezTo>
                <a:lnTo>
                  <a:pt x="8305800" y="370498"/>
                </a:lnTo>
                <a:cubicBezTo>
                  <a:pt x="8305800" y="390151"/>
                  <a:pt x="8297993" y="408999"/>
                  <a:pt x="8284096" y="422895"/>
                </a:cubicBezTo>
                <a:cubicBezTo>
                  <a:pt x="8270199" y="436792"/>
                  <a:pt x="8251351" y="444599"/>
                  <a:pt x="8231699" y="444599"/>
                </a:cubicBezTo>
                <a:lnTo>
                  <a:pt x="74101" y="444599"/>
                </a:lnTo>
                <a:cubicBezTo>
                  <a:pt x="54448" y="444599"/>
                  <a:pt x="35600" y="436792"/>
                  <a:pt x="21704" y="422895"/>
                </a:cubicBezTo>
                <a:cubicBezTo>
                  <a:pt x="7807" y="408998"/>
                  <a:pt x="0" y="390150"/>
                  <a:pt x="0" y="370498"/>
                </a:cubicBezTo>
                <a:lnTo>
                  <a:pt x="0" y="74101"/>
                </a:ln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94094" tIns="94094" rIns="94094" bIns="94094" spcCol="1270" anchor="ctr"/>
          <a:lstStyle/>
          <a:p>
            <a:pPr defTabSz="844550">
              <a:lnSpc>
                <a:spcPct val="90000"/>
              </a:lnSpc>
              <a:spcAft>
                <a:spcPct val="35000"/>
              </a:spcAft>
              <a:defRPr/>
            </a:pPr>
            <a:r>
              <a:rPr lang="en-US" sz="1900" b="1" dirty="0"/>
              <a:t>Set aside a significant amount of time to be able to get into the work. </a:t>
            </a:r>
            <a:endParaRPr lang="en-US" sz="1900" dirty="0"/>
          </a:p>
        </p:txBody>
      </p:sp>
      <p:sp>
        <p:nvSpPr>
          <p:cNvPr id="11" name="Freeform 10"/>
          <p:cNvSpPr/>
          <p:nvPr/>
        </p:nvSpPr>
        <p:spPr>
          <a:xfrm>
            <a:off x="533400" y="3962401"/>
            <a:ext cx="8305800" cy="444599"/>
          </a:xfrm>
          <a:custGeom>
            <a:avLst/>
            <a:gdLst>
              <a:gd name="connsiteX0" fmla="*/ 0 w 8305800"/>
              <a:gd name="connsiteY0" fmla="*/ 74101 h 444599"/>
              <a:gd name="connsiteX1" fmla="*/ 21704 w 8305800"/>
              <a:gd name="connsiteY1" fmla="*/ 21704 h 444599"/>
              <a:gd name="connsiteX2" fmla="*/ 74101 w 8305800"/>
              <a:gd name="connsiteY2" fmla="*/ 0 h 444599"/>
              <a:gd name="connsiteX3" fmla="*/ 8231699 w 8305800"/>
              <a:gd name="connsiteY3" fmla="*/ 0 h 444599"/>
              <a:gd name="connsiteX4" fmla="*/ 8284096 w 8305800"/>
              <a:gd name="connsiteY4" fmla="*/ 21704 h 444599"/>
              <a:gd name="connsiteX5" fmla="*/ 8305800 w 8305800"/>
              <a:gd name="connsiteY5" fmla="*/ 74101 h 444599"/>
              <a:gd name="connsiteX6" fmla="*/ 8305800 w 8305800"/>
              <a:gd name="connsiteY6" fmla="*/ 370498 h 444599"/>
              <a:gd name="connsiteX7" fmla="*/ 8284096 w 8305800"/>
              <a:gd name="connsiteY7" fmla="*/ 422895 h 444599"/>
              <a:gd name="connsiteX8" fmla="*/ 8231699 w 8305800"/>
              <a:gd name="connsiteY8" fmla="*/ 444599 h 444599"/>
              <a:gd name="connsiteX9" fmla="*/ 74101 w 8305800"/>
              <a:gd name="connsiteY9" fmla="*/ 444599 h 444599"/>
              <a:gd name="connsiteX10" fmla="*/ 21704 w 8305800"/>
              <a:gd name="connsiteY10" fmla="*/ 422895 h 444599"/>
              <a:gd name="connsiteX11" fmla="*/ 0 w 8305800"/>
              <a:gd name="connsiteY11" fmla="*/ 370498 h 444599"/>
              <a:gd name="connsiteX12" fmla="*/ 0 w 8305800"/>
              <a:gd name="connsiteY12" fmla="*/ 74101 h 444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5800" h="444599">
                <a:moveTo>
                  <a:pt x="0" y="74101"/>
                </a:moveTo>
                <a:cubicBezTo>
                  <a:pt x="0" y="54448"/>
                  <a:pt x="7807" y="35600"/>
                  <a:pt x="21704" y="21704"/>
                </a:cubicBezTo>
                <a:cubicBezTo>
                  <a:pt x="35601" y="7807"/>
                  <a:pt x="54449" y="0"/>
                  <a:pt x="74101" y="0"/>
                </a:cubicBezTo>
                <a:lnTo>
                  <a:pt x="8231699" y="0"/>
                </a:lnTo>
                <a:cubicBezTo>
                  <a:pt x="8251352" y="0"/>
                  <a:pt x="8270200" y="7807"/>
                  <a:pt x="8284096" y="21704"/>
                </a:cubicBezTo>
                <a:cubicBezTo>
                  <a:pt x="8297993" y="35601"/>
                  <a:pt x="8305800" y="54449"/>
                  <a:pt x="8305800" y="74101"/>
                </a:cubicBezTo>
                <a:lnTo>
                  <a:pt x="8305800" y="370498"/>
                </a:lnTo>
                <a:cubicBezTo>
                  <a:pt x="8305800" y="390151"/>
                  <a:pt x="8297993" y="408999"/>
                  <a:pt x="8284096" y="422895"/>
                </a:cubicBezTo>
                <a:cubicBezTo>
                  <a:pt x="8270199" y="436792"/>
                  <a:pt x="8251351" y="444599"/>
                  <a:pt x="8231699" y="444599"/>
                </a:cubicBezTo>
                <a:lnTo>
                  <a:pt x="74101" y="444599"/>
                </a:lnTo>
                <a:cubicBezTo>
                  <a:pt x="54448" y="444599"/>
                  <a:pt x="35600" y="436792"/>
                  <a:pt x="21704" y="422895"/>
                </a:cubicBezTo>
                <a:cubicBezTo>
                  <a:pt x="7807" y="408998"/>
                  <a:pt x="0" y="390150"/>
                  <a:pt x="0" y="370498"/>
                </a:cubicBezTo>
                <a:lnTo>
                  <a:pt x="0" y="74101"/>
                </a:ln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94094" tIns="94094" rIns="94094" bIns="94094" spcCol="1270" anchor="ctr"/>
          <a:lstStyle/>
          <a:p>
            <a:pPr defTabSz="844550">
              <a:lnSpc>
                <a:spcPct val="90000"/>
              </a:lnSpc>
              <a:spcAft>
                <a:spcPct val="35000"/>
              </a:spcAft>
              <a:defRPr/>
            </a:pPr>
            <a:r>
              <a:rPr lang="en-US" sz="1900" b="1" dirty="0"/>
              <a:t>Schedule periodic breaks.  </a:t>
            </a:r>
          </a:p>
        </p:txBody>
      </p:sp>
      <p:sp>
        <p:nvSpPr>
          <p:cNvPr id="12" name="Freeform 11"/>
          <p:cNvSpPr/>
          <p:nvPr/>
        </p:nvSpPr>
        <p:spPr>
          <a:xfrm>
            <a:off x="533400" y="4648200"/>
            <a:ext cx="8305800" cy="444599"/>
          </a:xfrm>
          <a:custGeom>
            <a:avLst/>
            <a:gdLst>
              <a:gd name="connsiteX0" fmla="*/ 0 w 8305800"/>
              <a:gd name="connsiteY0" fmla="*/ 74101 h 444599"/>
              <a:gd name="connsiteX1" fmla="*/ 21704 w 8305800"/>
              <a:gd name="connsiteY1" fmla="*/ 21704 h 444599"/>
              <a:gd name="connsiteX2" fmla="*/ 74101 w 8305800"/>
              <a:gd name="connsiteY2" fmla="*/ 0 h 444599"/>
              <a:gd name="connsiteX3" fmla="*/ 8231699 w 8305800"/>
              <a:gd name="connsiteY3" fmla="*/ 0 h 444599"/>
              <a:gd name="connsiteX4" fmla="*/ 8284096 w 8305800"/>
              <a:gd name="connsiteY4" fmla="*/ 21704 h 444599"/>
              <a:gd name="connsiteX5" fmla="*/ 8305800 w 8305800"/>
              <a:gd name="connsiteY5" fmla="*/ 74101 h 444599"/>
              <a:gd name="connsiteX6" fmla="*/ 8305800 w 8305800"/>
              <a:gd name="connsiteY6" fmla="*/ 370498 h 444599"/>
              <a:gd name="connsiteX7" fmla="*/ 8284096 w 8305800"/>
              <a:gd name="connsiteY7" fmla="*/ 422895 h 444599"/>
              <a:gd name="connsiteX8" fmla="*/ 8231699 w 8305800"/>
              <a:gd name="connsiteY8" fmla="*/ 444599 h 444599"/>
              <a:gd name="connsiteX9" fmla="*/ 74101 w 8305800"/>
              <a:gd name="connsiteY9" fmla="*/ 444599 h 444599"/>
              <a:gd name="connsiteX10" fmla="*/ 21704 w 8305800"/>
              <a:gd name="connsiteY10" fmla="*/ 422895 h 444599"/>
              <a:gd name="connsiteX11" fmla="*/ 0 w 8305800"/>
              <a:gd name="connsiteY11" fmla="*/ 370498 h 444599"/>
              <a:gd name="connsiteX12" fmla="*/ 0 w 8305800"/>
              <a:gd name="connsiteY12" fmla="*/ 74101 h 444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5800" h="444599">
                <a:moveTo>
                  <a:pt x="0" y="74101"/>
                </a:moveTo>
                <a:cubicBezTo>
                  <a:pt x="0" y="54448"/>
                  <a:pt x="7807" y="35600"/>
                  <a:pt x="21704" y="21704"/>
                </a:cubicBezTo>
                <a:cubicBezTo>
                  <a:pt x="35601" y="7807"/>
                  <a:pt x="54449" y="0"/>
                  <a:pt x="74101" y="0"/>
                </a:cubicBezTo>
                <a:lnTo>
                  <a:pt x="8231699" y="0"/>
                </a:lnTo>
                <a:cubicBezTo>
                  <a:pt x="8251352" y="0"/>
                  <a:pt x="8270200" y="7807"/>
                  <a:pt x="8284096" y="21704"/>
                </a:cubicBezTo>
                <a:cubicBezTo>
                  <a:pt x="8297993" y="35601"/>
                  <a:pt x="8305800" y="54449"/>
                  <a:pt x="8305800" y="74101"/>
                </a:cubicBezTo>
                <a:lnTo>
                  <a:pt x="8305800" y="370498"/>
                </a:lnTo>
                <a:cubicBezTo>
                  <a:pt x="8305800" y="390151"/>
                  <a:pt x="8297993" y="408999"/>
                  <a:pt x="8284096" y="422895"/>
                </a:cubicBezTo>
                <a:cubicBezTo>
                  <a:pt x="8270199" y="436792"/>
                  <a:pt x="8251351" y="444599"/>
                  <a:pt x="8231699" y="444599"/>
                </a:cubicBezTo>
                <a:lnTo>
                  <a:pt x="74101" y="444599"/>
                </a:lnTo>
                <a:cubicBezTo>
                  <a:pt x="54448" y="444599"/>
                  <a:pt x="35600" y="436792"/>
                  <a:pt x="21704" y="422895"/>
                </a:cubicBezTo>
                <a:cubicBezTo>
                  <a:pt x="7807" y="408998"/>
                  <a:pt x="0" y="390150"/>
                  <a:pt x="0" y="370498"/>
                </a:cubicBezTo>
                <a:lnTo>
                  <a:pt x="0" y="74101"/>
                </a:ln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94094" tIns="94094" rIns="94094" bIns="94094" spcCol="1270" anchor="ctr"/>
          <a:lstStyle/>
          <a:p>
            <a:pPr defTabSz="844550">
              <a:lnSpc>
                <a:spcPct val="90000"/>
              </a:lnSpc>
              <a:spcAft>
                <a:spcPct val="35000"/>
              </a:spcAft>
              <a:defRPr/>
            </a:pPr>
            <a:r>
              <a:rPr lang="en-US" sz="1900" b="1" dirty="0"/>
              <a:t>Set a minimum page count as a goal, and achieve that goal. </a:t>
            </a:r>
            <a:endParaRPr lang="en-US" sz="1900" dirty="0"/>
          </a:p>
        </p:txBody>
      </p:sp>
      <p:sp>
        <p:nvSpPr>
          <p:cNvPr id="13" name="Freeform 12"/>
          <p:cNvSpPr/>
          <p:nvPr/>
        </p:nvSpPr>
        <p:spPr>
          <a:xfrm>
            <a:off x="533400" y="5334001"/>
            <a:ext cx="8305800" cy="444599"/>
          </a:xfrm>
          <a:custGeom>
            <a:avLst/>
            <a:gdLst>
              <a:gd name="connsiteX0" fmla="*/ 0 w 8305800"/>
              <a:gd name="connsiteY0" fmla="*/ 74101 h 444599"/>
              <a:gd name="connsiteX1" fmla="*/ 21704 w 8305800"/>
              <a:gd name="connsiteY1" fmla="*/ 21704 h 444599"/>
              <a:gd name="connsiteX2" fmla="*/ 74101 w 8305800"/>
              <a:gd name="connsiteY2" fmla="*/ 0 h 444599"/>
              <a:gd name="connsiteX3" fmla="*/ 8231699 w 8305800"/>
              <a:gd name="connsiteY3" fmla="*/ 0 h 444599"/>
              <a:gd name="connsiteX4" fmla="*/ 8284096 w 8305800"/>
              <a:gd name="connsiteY4" fmla="*/ 21704 h 444599"/>
              <a:gd name="connsiteX5" fmla="*/ 8305800 w 8305800"/>
              <a:gd name="connsiteY5" fmla="*/ 74101 h 444599"/>
              <a:gd name="connsiteX6" fmla="*/ 8305800 w 8305800"/>
              <a:gd name="connsiteY6" fmla="*/ 370498 h 444599"/>
              <a:gd name="connsiteX7" fmla="*/ 8284096 w 8305800"/>
              <a:gd name="connsiteY7" fmla="*/ 422895 h 444599"/>
              <a:gd name="connsiteX8" fmla="*/ 8231699 w 8305800"/>
              <a:gd name="connsiteY8" fmla="*/ 444599 h 444599"/>
              <a:gd name="connsiteX9" fmla="*/ 74101 w 8305800"/>
              <a:gd name="connsiteY9" fmla="*/ 444599 h 444599"/>
              <a:gd name="connsiteX10" fmla="*/ 21704 w 8305800"/>
              <a:gd name="connsiteY10" fmla="*/ 422895 h 444599"/>
              <a:gd name="connsiteX11" fmla="*/ 0 w 8305800"/>
              <a:gd name="connsiteY11" fmla="*/ 370498 h 444599"/>
              <a:gd name="connsiteX12" fmla="*/ 0 w 8305800"/>
              <a:gd name="connsiteY12" fmla="*/ 74101 h 4445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305800" h="444599">
                <a:moveTo>
                  <a:pt x="0" y="74101"/>
                </a:moveTo>
                <a:cubicBezTo>
                  <a:pt x="0" y="54448"/>
                  <a:pt x="7807" y="35600"/>
                  <a:pt x="21704" y="21704"/>
                </a:cubicBezTo>
                <a:cubicBezTo>
                  <a:pt x="35601" y="7807"/>
                  <a:pt x="54449" y="0"/>
                  <a:pt x="74101" y="0"/>
                </a:cubicBezTo>
                <a:lnTo>
                  <a:pt x="8231699" y="0"/>
                </a:lnTo>
                <a:cubicBezTo>
                  <a:pt x="8251352" y="0"/>
                  <a:pt x="8270200" y="7807"/>
                  <a:pt x="8284096" y="21704"/>
                </a:cubicBezTo>
                <a:cubicBezTo>
                  <a:pt x="8297993" y="35601"/>
                  <a:pt x="8305800" y="54449"/>
                  <a:pt x="8305800" y="74101"/>
                </a:cubicBezTo>
                <a:lnTo>
                  <a:pt x="8305800" y="370498"/>
                </a:lnTo>
                <a:cubicBezTo>
                  <a:pt x="8305800" y="390151"/>
                  <a:pt x="8297993" y="408999"/>
                  <a:pt x="8284096" y="422895"/>
                </a:cubicBezTo>
                <a:cubicBezTo>
                  <a:pt x="8270199" y="436792"/>
                  <a:pt x="8251351" y="444599"/>
                  <a:pt x="8231699" y="444599"/>
                </a:cubicBezTo>
                <a:lnTo>
                  <a:pt x="74101" y="444599"/>
                </a:lnTo>
                <a:cubicBezTo>
                  <a:pt x="54448" y="444599"/>
                  <a:pt x="35600" y="436792"/>
                  <a:pt x="21704" y="422895"/>
                </a:cubicBezTo>
                <a:cubicBezTo>
                  <a:pt x="7807" y="408998"/>
                  <a:pt x="0" y="390150"/>
                  <a:pt x="0" y="370498"/>
                </a:cubicBezTo>
                <a:lnTo>
                  <a:pt x="0" y="74101"/>
                </a:lnTo>
                <a:close/>
              </a:path>
            </a:pathLst>
          </a:cu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lIns="94094" tIns="94094" rIns="94094" bIns="94094" spcCol="1270" anchor="ctr"/>
          <a:lstStyle/>
          <a:p>
            <a:pPr defTabSz="844550">
              <a:lnSpc>
                <a:spcPct val="90000"/>
              </a:lnSpc>
              <a:spcAft>
                <a:spcPct val="35000"/>
              </a:spcAft>
              <a:defRPr/>
            </a:pPr>
            <a:r>
              <a:rPr lang="en-US" sz="1900" b="1" dirty="0"/>
              <a:t>Have an intention about what will be written during the writing session. </a:t>
            </a:r>
            <a:endParaRPr lang="en-US" sz="1900" dirty="0"/>
          </a:p>
        </p:txBody>
      </p:sp>
    </p:spTree>
    <p:custDataLst>
      <p:tags r:id="rId1"/>
    </p:custDataLst>
    <p:extLst>
      <p:ext uri="{BB962C8B-B14F-4D97-AF65-F5344CB8AC3E}">
        <p14:creationId xmlns:p14="http://schemas.microsoft.com/office/powerpoint/2010/main" val="7655262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4">
            <a:alphaModFix amt="86000"/>
            <a:lum/>
          </a:blip>
          <a:srcRect/>
          <a:stretch>
            <a:fillRect/>
          </a:stretch>
        </a:blipFill>
        <a:effectLst/>
      </p:bgPr>
    </p:bg>
    <p:spTree>
      <p:nvGrpSpPr>
        <p:cNvPr id="1" name=""/>
        <p:cNvGrpSpPr/>
        <p:nvPr/>
      </p:nvGrpSpPr>
      <p:grpSpPr>
        <a:xfrm>
          <a:off x="0" y="0"/>
          <a:ext cx="0" cy="0"/>
          <a:chOff x="0" y="0"/>
          <a:chExt cx="0" cy="0"/>
        </a:xfrm>
      </p:grpSpPr>
      <p:sp>
        <p:nvSpPr>
          <p:cNvPr id="8194" name="Footer Placeholder 1"/>
          <p:cNvSpPr>
            <a:spLocks noGrp="1"/>
          </p:cNvSpPr>
          <p:nvPr>
            <p:ph type="ftr" sz="quarter" idx="11"/>
          </p:nvPr>
        </p:nvSpPr>
        <p:spPr/>
        <p:txBody>
          <a:bodyPr/>
          <a:lstStyle/>
          <a:p>
            <a:pPr>
              <a:defRPr/>
            </a:pPr>
            <a:endParaRPr lang="en-US" dirty="0"/>
          </a:p>
        </p:txBody>
      </p:sp>
      <p:grpSp>
        <p:nvGrpSpPr>
          <p:cNvPr id="3" name="Group 2"/>
          <p:cNvGrpSpPr/>
          <p:nvPr/>
        </p:nvGrpSpPr>
        <p:grpSpPr>
          <a:xfrm>
            <a:off x="712922" y="461759"/>
            <a:ext cx="7663912" cy="4876800"/>
            <a:chOff x="787938" y="461759"/>
            <a:chExt cx="7364170" cy="4876800"/>
          </a:xfrm>
        </p:grpSpPr>
        <p:sp>
          <p:nvSpPr>
            <p:cNvPr id="13316" name="Line 20"/>
            <p:cNvSpPr>
              <a:spLocks noChangeShapeType="1"/>
            </p:cNvSpPr>
            <p:nvPr/>
          </p:nvSpPr>
          <p:spPr bwMode="auto">
            <a:xfrm>
              <a:off x="1388074" y="649328"/>
              <a:ext cx="5551259" cy="4689231"/>
            </a:xfrm>
            <a:prstGeom prst="line">
              <a:avLst/>
            </a:prstGeom>
            <a:noFill/>
            <a:ln w="5715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en-US" dirty="0"/>
            </a:p>
          </p:txBody>
        </p:sp>
        <p:sp>
          <p:nvSpPr>
            <p:cNvPr id="10244" name="Text Box 4"/>
            <p:cNvSpPr txBox="1">
              <a:spLocks noChangeArrowheads="1"/>
            </p:cNvSpPr>
            <p:nvPr/>
          </p:nvSpPr>
          <p:spPr bwMode="auto">
            <a:xfrm>
              <a:off x="937972" y="461759"/>
              <a:ext cx="1500340" cy="600482"/>
            </a:xfrm>
            <a:prstGeom prst="rect">
              <a:avLst/>
            </a:prstGeom>
            <a:gradFill flip="none" rotWithShape="1">
              <a:gsLst>
                <a:gs pos="0">
                  <a:schemeClr val="accent2">
                    <a:lumMod val="0"/>
                    <a:lumOff val="100000"/>
                  </a:schemeClr>
                </a:gs>
                <a:gs pos="12000">
                  <a:schemeClr val="accent2">
                    <a:lumMod val="0"/>
                    <a:lumOff val="100000"/>
                  </a:schemeClr>
                </a:gs>
                <a:gs pos="100000">
                  <a:schemeClr val="accent2">
                    <a:lumMod val="100000"/>
                  </a:schemeClr>
                </a:gs>
              </a:gsLst>
              <a:path path="shape">
                <a:fillToRect l="50000" t="50000" r="50000" b="50000"/>
              </a:path>
              <a:tileRect/>
            </a:gradFill>
            <a:ln w="9525">
              <a:solidFill>
                <a:srgbClr val="FF0000"/>
              </a:solidFill>
              <a:miter lim="800000"/>
              <a:headEnd/>
              <a:tailEnd/>
            </a:ln>
            <a:effectLst>
              <a:outerShdw dist="107763" dir="13500000" algn="ctr" rotWithShape="0">
                <a:schemeClr val="bg2">
                  <a:alpha val="50000"/>
                </a:schemeClr>
              </a:outerShdw>
            </a:effectLst>
          </p:spPr>
          <p:txBody>
            <a:bodyPr wrap="square">
              <a:spAutoFit/>
            </a:bodyPr>
            <a:lstStyle/>
            <a:p>
              <a:pPr algn="ctr">
                <a:spcBef>
                  <a:spcPct val="50000"/>
                </a:spcBef>
                <a:defRPr/>
              </a:pPr>
              <a:r>
                <a:rPr lang="en-US" sz="1100" b="1" dirty="0">
                  <a:effectLst>
                    <a:outerShdw blurRad="38100" dist="38100" dir="2700000" algn="tl">
                      <a:srgbClr val="000000"/>
                    </a:outerShdw>
                  </a:effectLst>
                  <a:latin typeface="Arial" charset="0"/>
                </a:rPr>
                <a:t>1.</a:t>
              </a:r>
              <a:br>
                <a:rPr lang="en-US" sz="1100" b="1" dirty="0">
                  <a:effectLst>
                    <a:outerShdw blurRad="38100" dist="38100" dir="2700000" algn="tl">
                      <a:srgbClr val="000000"/>
                    </a:outerShdw>
                  </a:effectLst>
                  <a:latin typeface="Arial" charset="0"/>
                </a:rPr>
              </a:br>
              <a:r>
                <a:rPr lang="en-US" sz="1100" b="1" dirty="0">
                  <a:effectLst>
                    <a:outerShdw blurRad="38100" dist="38100" dir="2700000" algn="tl">
                      <a:srgbClr val="000000"/>
                    </a:outerShdw>
                  </a:effectLst>
                  <a:latin typeface="Arial" charset="0"/>
                </a:rPr>
                <a:t>exploratory composition </a:t>
              </a:r>
            </a:p>
          </p:txBody>
        </p:sp>
        <p:sp>
          <p:nvSpPr>
            <p:cNvPr id="10245" name="Text Box 5"/>
            <p:cNvSpPr txBox="1">
              <a:spLocks noChangeArrowheads="1"/>
            </p:cNvSpPr>
            <p:nvPr/>
          </p:nvSpPr>
          <p:spPr bwMode="auto">
            <a:xfrm>
              <a:off x="3038448" y="586805"/>
              <a:ext cx="2100476" cy="523220"/>
            </a:xfrm>
            <a:prstGeom prst="rect">
              <a:avLst/>
            </a:prstGeom>
            <a:noFill/>
            <a:ln w="9525">
              <a:solidFill>
                <a:srgbClr val="FF0000"/>
              </a:solidFill>
              <a:miter lim="800000"/>
              <a:headEnd/>
              <a:tailEnd/>
            </a:ln>
            <a:effectLst/>
          </p:spPr>
          <p:txBody>
            <a:bodyPr wrap="square">
              <a:spAutoFit/>
            </a:bodyPr>
            <a:lstStyle/>
            <a:p>
              <a:pPr>
                <a:spcBef>
                  <a:spcPct val="50000"/>
                </a:spcBef>
                <a:defRPr/>
              </a:pPr>
              <a:r>
                <a:rPr lang="en-US" sz="1400" b="1" i="1" dirty="0">
                  <a:solidFill>
                    <a:srgbClr val="800000"/>
                  </a:solidFill>
                  <a:effectLst>
                    <a:outerShdw blurRad="38100" dist="38100" dir="2700000" algn="tl">
                      <a:srgbClr val="C0C0C0"/>
                    </a:outerShdw>
                  </a:effectLst>
                  <a:latin typeface="Arial" charset="0"/>
                </a:rPr>
                <a:t>Internalize &amp; assess knowledge </a:t>
              </a:r>
            </a:p>
          </p:txBody>
        </p:sp>
        <p:sp>
          <p:nvSpPr>
            <p:cNvPr id="10246" name="Text Box 6"/>
            <p:cNvSpPr txBox="1">
              <a:spLocks noChangeArrowheads="1"/>
            </p:cNvSpPr>
            <p:nvPr/>
          </p:nvSpPr>
          <p:spPr bwMode="auto">
            <a:xfrm>
              <a:off x="1838176" y="1274559"/>
              <a:ext cx="1500340" cy="600482"/>
            </a:xfrm>
            <a:prstGeom prst="rect">
              <a:avLst/>
            </a:prstGeom>
            <a:gradFill flip="none" rotWithShape="1">
              <a:gsLst>
                <a:gs pos="0">
                  <a:schemeClr val="accent2">
                    <a:lumMod val="0"/>
                    <a:lumOff val="100000"/>
                  </a:schemeClr>
                </a:gs>
                <a:gs pos="12000">
                  <a:schemeClr val="accent2">
                    <a:lumMod val="0"/>
                    <a:lumOff val="100000"/>
                  </a:schemeClr>
                </a:gs>
                <a:gs pos="100000">
                  <a:schemeClr val="accent2">
                    <a:lumMod val="100000"/>
                  </a:schemeClr>
                </a:gs>
              </a:gsLst>
              <a:path path="shape">
                <a:fillToRect l="50000" t="50000" r="50000" b="50000"/>
              </a:path>
              <a:tileRect/>
            </a:gradFill>
            <a:ln w="9525">
              <a:solidFill>
                <a:srgbClr val="FF0000"/>
              </a:solidFill>
              <a:miter lim="800000"/>
              <a:headEnd/>
              <a:tailEnd/>
            </a:ln>
            <a:effectLst>
              <a:outerShdw dist="107763" dir="13500000" algn="ctr" rotWithShape="0">
                <a:schemeClr val="bg2">
                  <a:alpha val="50000"/>
                </a:schemeClr>
              </a:outerShdw>
            </a:effectLst>
          </p:spPr>
          <p:txBody>
            <a:bodyPr wrap="square">
              <a:spAutoFit/>
            </a:bodyPr>
            <a:lstStyle/>
            <a:p>
              <a:pPr algn="ctr">
                <a:spcBef>
                  <a:spcPct val="50000"/>
                </a:spcBef>
                <a:defRPr/>
              </a:pPr>
              <a:r>
                <a:rPr lang="en-US" sz="1100" b="1" dirty="0">
                  <a:effectLst>
                    <a:outerShdw blurRad="38100" dist="38100" dir="2700000" algn="tl">
                      <a:srgbClr val="000000"/>
                    </a:outerShdw>
                  </a:effectLst>
                  <a:latin typeface="Arial" charset="0"/>
                </a:rPr>
                <a:t>2.</a:t>
              </a:r>
              <a:br>
                <a:rPr lang="en-US" sz="1100" b="1" dirty="0">
                  <a:effectLst>
                    <a:outerShdw blurRad="38100" dist="38100" dir="2700000" algn="tl">
                      <a:srgbClr val="000000"/>
                    </a:outerShdw>
                  </a:effectLst>
                  <a:latin typeface="Arial" charset="0"/>
                </a:rPr>
              </a:br>
              <a:r>
                <a:rPr lang="en-US" sz="1100" b="1" dirty="0">
                  <a:effectLst>
                    <a:outerShdw blurRad="38100" dist="38100" dir="2700000" algn="tl">
                      <a:srgbClr val="000000"/>
                    </a:outerShdw>
                  </a:effectLst>
                  <a:latin typeface="Arial" charset="0"/>
                </a:rPr>
                <a:t>formal </a:t>
              </a:r>
              <a:br>
                <a:rPr lang="en-US" sz="1100" b="1" dirty="0">
                  <a:effectLst>
                    <a:outerShdw blurRad="38100" dist="38100" dir="2700000" algn="tl">
                      <a:srgbClr val="000000"/>
                    </a:outerShdw>
                  </a:effectLst>
                  <a:latin typeface="Arial" charset="0"/>
                </a:rPr>
              </a:br>
              <a:r>
                <a:rPr lang="en-US" sz="1100" b="1" dirty="0">
                  <a:effectLst>
                    <a:outerShdw blurRad="38100" dist="38100" dir="2700000" algn="tl">
                      <a:srgbClr val="000000"/>
                    </a:outerShdw>
                  </a:effectLst>
                  <a:latin typeface="Arial" charset="0"/>
                </a:rPr>
                <a:t>outline </a:t>
              </a:r>
            </a:p>
          </p:txBody>
        </p:sp>
        <p:sp>
          <p:nvSpPr>
            <p:cNvPr id="10247" name="Text Box 7"/>
            <p:cNvSpPr txBox="1">
              <a:spLocks noChangeArrowheads="1"/>
            </p:cNvSpPr>
            <p:nvPr/>
          </p:nvSpPr>
          <p:spPr bwMode="auto">
            <a:xfrm>
              <a:off x="4688823" y="3712959"/>
              <a:ext cx="1500340" cy="600164"/>
            </a:xfrm>
            <a:prstGeom prst="rect">
              <a:avLst/>
            </a:prstGeom>
            <a:gradFill flip="none" rotWithShape="1">
              <a:gsLst>
                <a:gs pos="0">
                  <a:schemeClr val="accent2">
                    <a:lumMod val="0"/>
                    <a:lumOff val="100000"/>
                  </a:schemeClr>
                </a:gs>
                <a:gs pos="12000">
                  <a:schemeClr val="accent2">
                    <a:lumMod val="0"/>
                    <a:lumOff val="100000"/>
                  </a:schemeClr>
                </a:gs>
                <a:gs pos="100000">
                  <a:schemeClr val="accent2">
                    <a:lumMod val="100000"/>
                  </a:schemeClr>
                </a:gs>
              </a:gsLst>
              <a:path path="shape">
                <a:fillToRect l="50000" t="50000" r="50000" b="50000"/>
              </a:path>
              <a:tileRect/>
            </a:gradFill>
            <a:ln w="9525">
              <a:solidFill>
                <a:srgbClr val="FF0000"/>
              </a:solidFill>
              <a:miter lim="800000"/>
              <a:headEnd/>
              <a:tailEnd/>
            </a:ln>
            <a:effectLst>
              <a:outerShdw dist="107763" dir="13500000" algn="ctr" rotWithShape="0">
                <a:schemeClr val="bg2">
                  <a:alpha val="50000"/>
                </a:schemeClr>
              </a:outerShdw>
            </a:effectLst>
          </p:spPr>
          <p:txBody>
            <a:bodyPr wrap="square">
              <a:spAutoFit/>
            </a:bodyPr>
            <a:lstStyle/>
            <a:p>
              <a:pPr algn="ctr">
                <a:spcBef>
                  <a:spcPct val="50000"/>
                </a:spcBef>
                <a:defRPr/>
              </a:pPr>
              <a:r>
                <a:rPr lang="en-US" sz="1100" b="1" dirty="0">
                  <a:effectLst>
                    <a:outerShdw blurRad="38100" dist="38100" dir="2700000" algn="tl">
                      <a:srgbClr val="000000"/>
                    </a:outerShdw>
                  </a:effectLst>
                  <a:latin typeface="Arial" charset="0"/>
                </a:rPr>
                <a:t>5.</a:t>
              </a:r>
              <a:br>
                <a:rPr lang="en-US" sz="1100" b="1" dirty="0">
                  <a:effectLst>
                    <a:outerShdw blurRad="38100" dist="38100" dir="2700000" algn="tl">
                      <a:srgbClr val="000000"/>
                    </a:outerShdw>
                  </a:effectLst>
                  <a:latin typeface="Arial" charset="0"/>
                </a:rPr>
              </a:br>
              <a:r>
                <a:rPr lang="en-US" sz="1100" b="1" dirty="0">
                  <a:effectLst>
                    <a:outerShdw blurRad="38100" dist="38100" dir="2700000" algn="tl">
                      <a:srgbClr val="000000"/>
                    </a:outerShdw>
                  </a:effectLst>
                  <a:latin typeface="Arial" charset="0"/>
                </a:rPr>
                <a:t>second and subsequent drafts </a:t>
              </a:r>
            </a:p>
          </p:txBody>
        </p:sp>
        <p:sp>
          <p:nvSpPr>
            <p:cNvPr id="10248" name="Text Box 8"/>
            <p:cNvSpPr txBox="1">
              <a:spLocks noChangeArrowheads="1"/>
            </p:cNvSpPr>
            <p:nvPr/>
          </p:nvSpPr>
          <p:spPr bwMode="auto">
            <a:xfrm>
              <a:off x="5739061" y="4525759"/>
              <a:ext cx="1500340" cy="431149"/>
            </a:xfrm>
            <a:prstGeom prst="rect">
              <a:avLst/>
            </a:prstGeom>
            <a:gradFill flip="none" rotWithShape="1">
              <a:gsLst>
                <a:gs pos="0">
                  <a:schemeClr val="accent2">
                    <a:lumMod val="0"/>
                    <a:lumOff val="100000"/>
                  </a:schemeClr>
                </a:gs>
                <a:gs pos="12000">
                  <a:schemeClr val="accent2">
                    <a:lumMod val="0"/>
                    <a:lumOff val="100000"/>
                  </a:schemeClr>
                </a:gs>
                <a:gs pos="100000">
                  <a:schemeClr val="accent2">
                    <a:lumMod val="100000"/>
                  </a:schemeClr>
                </a:gs>
              </a:gsLst>
              <a:path path="shape">
                <a:fillToRect l="50000" t="50000" r="50000" b="50000"/>
              </a:path>
              <a:tileRect/>
            </a:gradFill>
            <a:ln w="9525">
              <a:solidFill>
                <a:srgbClr val="FF0000"/>
              </a:solidFill>
              <a:miter lim="800000"/>
              <a:headEnd/>
              <a:tailEnd/>
            </a:ln>
            <a:effectLst>
              <a:outerShdw dist="107763" dir="13500000" algn="ctr" rotWithShape="0">
                <a:schemeClr val="bg2">
                  <a:alpha val="50000"/>
                </a:schemeClr>
              </a:outerShdw>
            </a:effectLst>
          </p:spPr>
          <p:txBody>
            <a:bodyPr wrap="square">
              <a:spAutoFit/>
            </a:bodyPr>
            <a:lstStyle/>
            <a:p>
              <a:pPr algn="ctr">
                <a:spcBef>
                  <a:spcPct val="50000"/>
                </a:spcBef>
                <a:defRPr/>
              </a:pPr>
              <a:r>
                <a:rPr lang="en-US" sz="1100" b="1" dirty="0">
                  <a:effectLst>
                    <a:outerShdw blurRad="38100" dist="38100" dir="2700000" algn="tl">
                      <a:srgbClr val="000000"/>
                    </a:outerShdw>
                  </a:effectLst>
                  <a:latin typeface="Arial" charset="0"/>
                </a:rPr>
                <a:t>6.</a:t>
              </a:r>
              <a:br>
                <a:rPr lang="en-US" sz="1100" b="1" dirty="0">
                  <a:effectLst>
                    <a:outerShdw blurRad="38100" dist="38100" dir="2700000" algn="tl">
                      <a:srgbClr val="000000"/>
                    </a:outerShdw>
                  </a:effectLst>
                  <a:latin typeface="Arial" charset="0"/>
                </a:rPr>
              </a:br>
              <a:r>
                <a:rPr lang="en-US" sz="1100" b="1" dirty="0">
                  <a:effectLst>
                    <a:outerShdw blurRad="38100" dist="38100" dir="2700000" algn="tl">
                      <a:srgbClr val="000000"/>
                    </a:outerShdw>
                  </a:effectLst>
                  <a:latin typeface="Arial" charset="0"/>
                </a:rPr>
                <a:t>published draft</a:t>
              </a:r>
            </a:p>
          </p:txBody>
        </p:sp>
        <p:sp>
          <p:nvSpPr>
            <p:cNvPr id="10250" name="Text Box 10"/>
            <p:cNvSpPr txBox="1">
              <a:spLocks noChangeArrowheads="1"/>
            </p:cNvSpPr>
            <p:nvPr/>
          </p:nvSpPr>
          <p:spPr bwMode="auto">
            <a:xfrm>
              <a:off x="3713601" y="2900159"/>
              <a:ext cx="1500340" cy="600482"/>
            </a:xfrm>
            <a:prstGeom prst="rect">
              <a:avLst/>
            </a:prstGeom>
            <a:gradFill flip="none" rotWithShape="1">
              <a:gsLst>
                <a:gs pos="0">
                  <a:schemeClr val="accent2">
                    <a:lumMod val="0"/>
                    <a:lumOff val="100000"/>
                  </a:schemeClr>
                </a:gs>
                <a:gs pos="12000">
                  <a:schemeClr val="accent2">
                    <a:lumMod val="0"/>
                    <a:lumOff val="100000"/>
                  </a:schemeClr>
                </a:gs>
                <a:gs pos="100000">
                  <a:schemeClr val="accent2">
                    <a:lumMod val="100000"/>
                  </a:schemeClr>
                </a:gs>
              </a:gsLst>
              <a:path path="shape">
                <a:fillToRect l="50000" t="50000" r="50000" b="50000"/>
              </a:path>
              <a:tileRect/>
            </a:gradFill>
            <a:ln w="9525">
              <a:solidFill>
                <a:srgbClr val="FF0000"/>
              </a:solidFill>
              <a:miter lim="800000"/>
              <a:headEnd/>
              <a:tailEnd/>
            </a:ln>
            <a:effectLst>
              <a:outerShdw dist="107763" dir="13500000" algn="ctr" rotWithShape="0">
                <a:schemeClr val="bg2">
                  <a:alpha val="50000"/>
                </a:schemeClr>
              </a:outerShdw>
            </a:effectLst>
          </p:spPr>
          <p:txBody>
            <a:bodyPr wrap="square">
              <a:spAutoFit/>
            </a:bodyPr>
            <a:lstStyle/>
            <a:p>
              <a:pPr algn="ctr">
                <a:spcBef>
                  <a:spcPct val="50000"/>
                </a:spcBef>
                <a:defRPr/>
              </a:pPr>
              <a:r>
                <a:rPr lang="en-US" sz="1100" b="1" dirty="0">
                  <a:effectLst>
                    <a:outerShdw blurRad="38100" dist="38100" dir="2700000" algn="tl">
                      <a:srgbClr val="000000"/>
                    </a:outerShdw>
                  </a:effectLst>
                  <a:latin typeface="Arial" charset="0"/>
                </a:rPr>
                <a:t>4.</a:t>
              </a:r>
              <a:br>
                <a:rPr lang="en-US" sz="1100" b="1" dirty="0">
                  <a:effectLst>
                    <a:outerShdw blurRad="38100" dist="38100" dir="2700000" algn="tl">
                      <a:srgbClr val="000000"/>
                    </a:outerShdw>
                  </a:effectLst>
                  <a:latin typeface="Arial" charset="0"/>
                </a:rPr>
              </a:br>
              <a:r>
                <a:rPr lang="en-US" sz="1100" b="1" dirty="0">
                  <a:effectLst>
                    <a:outerShdw blurRad="38100" dist="38100" dir="2700000" algn="tl">
                      <a:srgbClr val="000000"/>
                    </a:outerShdw>
                  </a:effectLst>
                  <a:latin typeface="Arial" charset="0"/>
                </a:rPr>
                <a:t>first </a:t>
              </a:r>
              <a:br>
                <a:rPr lang="en-US" sz="1100" b="1" dirty="0">
                  <a:effectLst>
                    <a:outerShdw blurRad="38100" dist="38100" dir="2700000" algn="tl">
                      <a:srgbClr val="000000"/>
                    </a:outerShdw>
                  </a:effectLst>
                  <a:latin typeface="Arial" charset="0"/>
                </a:rPr>
              </a:br>
              <a:r>
                <a:rPr lang="en-US" sz="1100" b="1" dirty="0">
                  <a:effectLst>
                    <a:outerShdw blurRad="38100" dist="38100" dir="2700000" algn="tl">
                      <a:srgbClr val="000000"/>
                    </a:outerShdw>
                  </a:effectLst>
                  <a:latin typeface="Arial" charset="0"/>
                </a:rPr>
                <a:t>draft </a:t>
              </a:r>
            </a:p>
          </p:txBody>
        </p:sp>
        <p:sp>
          <p:nvSpPr>
            <p:cNvPr id="10251" name="Text Box 11"/>
            <p:cNvSpPr txBox="1">
              <a:spLocks noChangeArrowheads="1"/>
            </p:cNvSpPr>
            <p:nvPr/>
          </p:nvSpPr>
          <p:spPr bwMode="auto">
            <a:xfrm>
              <a:off x="2738380" y="2087359"/>
              <a:ext cx="1500340" cy="431149"/>
            </a:xfrm>
            <a:prstGeom prst="rect">
              <a:avLst/>
            </a:prstGeom>
            <a:gradFill flip="none" rotWithShape="1">
              <a:gsLst>
                <a:gs pos="0">
                  <a:schemeClr val="accent2">
                    <a:lumMod val="0"/>
                    <a:lumOff val="100000"/>
                  </a:schemeClr>
                </a:gs>
                <a:gs pos="12000">
                  <a:schemeClr val="accent2">
                    <a:lumMod val="0"/>
                    <a:lumOff val="100000"/>
                  </a:schemeClr>
                </a:gs>
                <a:gs pos="100000">
                  <a:schemeClr val="accent2">
                    <a:lumMod val="100000"/>
                  </a:schemeClr>
                </a:gs>
              </a:gsLst>
              <a:path path="shape">
                <a:fillToRect l="50000" t="50000" r="50000" b="50000"/>
              </a:path>
              <a:tileRect/>
            </a:gradFill>
            <a:ln w="9525">
              <a:solidFill>
                <a:srgbClr val="FF0000"/>
              </a:solidFill>
              <a:miter lim="800000"/>
              <a:headEnd/>
              <a:tailEnd/>
            </a:ln>
            <a:effectLst>
              <a:outerShdw dist="107763" dir="13500000" algn="ctr" rotWithShape="0">
                <a:schemeClr val="bg2">
                  <a:alpha val="50000"/>
                </a:schemeClr>
              </a:outerShdw>
            </a:effectLst>
          </p:spPr>
          <p:txBody>
            <a:bodyPr wrap="square">
              <a:spAutoFit/>
            </a:bodyPr>
            <a:lstStyle/>
            <a:p>
              <a:pPr algn="ctr">
                <a:spcBef>
                  <a:spcPct val="50000"/>
                </a:spcBef>
                <a:defRPr/>
              </a:pPr>
              <a:r>
                <a:rPr lang="en-US" sz="1100" b="1" dirty="0">
                  <a:effectLst>
                    <a:outerShdw blurRad="38100" dist="38100" dir="2700000" algn="tl">
                      <a:srgbClr val="000000"/>
                    </a:outerShdw>
                  </a:effectLst>
                  <a:latin typeface="Arial" charset="0"/>
                </a:rPr>
                <a:t>3.</a:t>
              </a:r>
              <a:br>
                <a:rPr lang="en-US" sz="1100" b="1" dirty="0">
                  <a:effectLst>
                    <a:outerShdw blurRad="38100" dist="38100" dir="2700000" algn="tl">
                      <a:srgbClr val="000000"/>
                    </a:outerShdw>
                  </a:effectLst>
                  <a:latin typeface="Arial" charset="0"/>
                </a:rPr>
              </a:br>
              <a:r>
                <a:rPr lang="en-US" sz="1100" b="1" dirty="0">
                  <a:effectLst>
                    <a:outerShdw blurRad="38100" dist="38100" dir="2700000" algn="tl">
                      <a:srgbClr val="000000"/>
                    </a:outerShdw>
                  </a:effectLst>
                  <a:latin typeface="Arial" charset="0"/>
                </a:rPr>
                <a:t>preliminary draft </a:t>
              </a:r>
            </a:p>
          </p:txBody>
        </p:sp>
        <p:sp>
          <p:nvSpPr>
            <p:cNvPr id="10254" name="Rectangle 14"/>
            <p:cNvSpPr>
              <a:spLocks noChangeArrowheads="1"/>
            </p:cNvSpPr>
            <p:nvPr/>
          </p:nvSpPr>
          <p:spPr bwMode="auto">
            <a:xfrm>
              <a:off x="4688823" y="2212405"/>
              <a:ext cx="1701948" cy="250092"/>
            </a:xfrm>
            <a:prstGeom prst="rect">
              <a:avLst/>
            </a:prstGeom>
            <a:noFill/>
            <a:ln w="9525">
              <a:solidFill>
                <a:srgbClr val="FF0000"/>
              </a:solidFill>
              <a:miter lim="800000"/>
              <a:headEnd/>
              <a:tailEnd/>
            </a:ln>
            <a:effectLst/>
          </p:spPr>
          <p:txBody>
            <a:bodyPr wrap="none" anchor="ctr">
              <a:spAutoFit/>
            </a:bodyPr>
            <a:lstStyle/>
            <a:p>
              <a:pPr>
                <a:defRPr/>
              </a:pPr>
              <a:r>
                <a:rPr lang="en-US" sz="1400" b="1" i="1" dirty="0">
                  <a:solidFill>
                    <a:srgbClr val="800000"/>
                  </a:solidFill>
                  <a:effectLst>
                    <a:outerShdw blurRad="38100" dist="38100" dir="2700000" algn="tl">
                      <a:srgbClr val="C0C0C0"/>
                    </a:outerShdw>
                  </a:effectLst>
                  <a:latin typeface="Arial" charset="0"/>
                </a:rPr>
                <a:t>Detailed rendition </a:t>
              </a:r>
            </a:p>
          </p:txBody>
        </p:sp>
        <p:sp>
          <p:nvSpPr>
            <p:cNvPr id="10255" name="Rectangle 15"/>
            <p:cNvSpPr>
              <a:spLocks noChangeArrowheads="1"/>
            </p:cNvSpPr>
            <p:nvPr/>
          </p:nvSpPr>
          <p:spPr bwMode="auto">
            <a:xfrm>
              <a:off x="3863635" y="1337082"/>
              <a:ext cx="1800408" cy="424636"/>
            </a:xfrm>
            <a:prstGeom prst="rect">
              <a:avLst/>
            </a:prstGeom>
            <a:noFill/>
            <a:ln w="9525">
              <a:solidFill>
                <a:srgbClr val="FF0000"/>
              </a:solidFill>
              <a:miter lim="800000"/>
              <a:headEnd/>
              <a:tailEnd/>
            </a:ln>
            <a:effectLst/>
          </p:spPr>
          <p:txBody>
            <a:bodyPr wrap="none" anchor="ctr">
              <a:spAutoFit/>
            </a:bodyPr>
            <a:lstStyle/>
            <a:p>
              <a:pPr>
                <a:defRPr/>
              </a:pPr>
              <a:r>
                <a:rPr lang="en-US" sz="1400" b="1" i="1" dirty="0">
                  <a:solidFill>
                    <a:srgbClr val="800000"/>
                  </a:solidFill>
                  <a:effectLst>
                    <a:outerShdw blurRad="38100" dist="38100" dir="2700000" algn="tl">
                      <a:srgbClr val="C0C0C0"/>
                    </a:outerShdw>
                  </a:effectLst>
                  <a:latin typeface="Arial" charset="0"/>
                </a:rPr>
                <a:t>Sequence and form</a:t>
              </a:r>
              <a:br>
                <a:rPr lang="en-US" sz="1400" b="1" i="1" dirty="0">
                  <a:solidFill>
                    <a:srgbClr val="800000"/>
                  </a:solidFill>
                  <a:effectLst>
                    <a:outerShdw blurRad="38100" dist="38100" dir="2700000" algn="tl">
                      <a:srgbClr val="C0C0C0"/>
                    </a:outerShdw>
                  </a:effectLst>
                  <a:latin typeface="Arial" charset="0"/>
                </a:rPr>
              </a:br>
              <a:r>
                <a:rPr lang="en-US" sz="1400" b="1" i="1" dirty="0">
                  <a:solidFill>
                    <a:srgbClr val="800000"/>
                  </a:solidFill>
                  <a:effectLst>
                    <a:outerShdw blurRad="38100" dist="38100" dir="2700000" algn="tl">
                      <a:srgbClr val="C0C0C0"/>
                    </a:outerShdw>
                  </a:effectLst>
                  <a:latin typeface="Arial" charset="0"/>
                </a:rPr>
                <a:t> knowledge</a:t>
              </a:r>
            </a:p>
          </p:txBody>
        </p:sp>
        <p:sp>
          <p:nvSpPr>
            <p:cNvPr id="10256" name="Rectangle 16"/>
            <p:cNvSpPr>
              <a:spLocks noChangeArrowheads="1"/>
            </p:cNvSpPr>
            <p:nvPr/>
          </p:nvSpPr>
          <p:spPr bwMode="auto">
            <a:xfrm>
              <a:off x="6489231" y="3775482"/>
              <a:ext cx="1662877" cy="424636"/>
            </a:xfrm>
            <a:prstGeom prst="rect">
              <a:avLst/>
            </a:prstGeom>
            <a:noFill/>
            <a:ln w="9525">
              <a:solidFill>
                <a:srgbClr val="FF0000"/>
              </a:solidFill>
              <a:miter lim="800000"/>
              <a:headEnd/>
              <a:tailEnd/>
            </a:ln>
            <a:effectLst/>
          </p:spPr>
          <p:txBody>
            <a:bodyPr wrap="none" anchor="ctr">
              <a:spAutoFit/>
            </a:bodyPr>
            <a:lstStyle/>
            <a:p>
              <a:pPr>
                <a:defRPr/>
              </a:pPr>
              <a:r>
                <a:rPr lang="en-US" sz="1400" b="1" i="1" dirty="0">
                  <a:solidFill>
                    <a:srgbClr val="800000"/>
                  </a:solidFill>
                  <a:effectLst>
                    <a:outerShdw blurRad="38100" dist="38100" dir="2700000" algn="tl">
                      <a:srgbClr val="C0C0C0"/>
                    </a:outerShdw>
                  </a:effectLst>
                  <a:latin typeface="Arial" charset="0"/>
                </a:rPr>
                <a:t>Revised based on</a:t>
              </a:r>
              <a:br>
                <a:rPr lang="en-US" sz="1400" b="1" i="1" dirty="0">
                  <a:solidFill>
                    <a:srgbClr val="800000"/>
                  </a:solidFill>
                  <a:effectLst>
                    <a:outerShdw blurRad="38100" dist="38100" dir="2700000" algn="tl">
                      <a:srgbClr val="C0C0C0"/>
                    </a:outerShdw>
                  </a:effectLst>
                  <a:latin typeface="Arial" charset="0"/>
                </a:rPr>
              </a:br>
              <a:r>
                <a:rPr lang="en-US" sz="1400" b="1" i="1" dirty="0">
                  <a:solidFill>
                    <a:srgbClr val="800000"/>
                  </a:solidFill>
                  <a:effectLst>
                    <a:outerShdw blurRad="38100" dist="38100" dir="2700000" algn="tl">
                      <a:srgbClr val="C0C0C0"/>
                    </a:outerShdw>
                  </a:effectLst>
                  <a:latin typeface="Arial" charset="0"/>
                </a:rPr>
                <a:t> feedback </a:t>
              </a:r>
            </a:p>
          </p:txBody>
        </p:sp>
        <p:sp>
          <p:nvSpPr>
            <p:cNvPr id="10257" name="Rectangle 17"/>
            <p:cNvSpPr>
              <a:spLocks noChangeArrowheads="1"/>
            </p:cNvSpPr>
            <p:nvPr/>
          </p:nvSpPr>
          <p:spPr bwMode="auto">
            <a:xfrm>
              <a:off x="5514010" y="2962682"/>
              <a:ext cx="1886365" cy="424636"/>
            </a:xfrm>
            <a:prstGeom prst="rect">
              <a:avLst/>
            </a:prstGeom>
            <a:noFill/>
            <a:ln w="9525">
              <a:solidFill>
                <a:srgbClr val="FF0000"/>
              </a:solidFill>
              <a:miter lim="800000"/>
              <a:headEnd/>
              <a:tailEnd/>
            </a:ln>
            <a:effectLst/>
          </p:spPr>
          <p:txBody>
            <a:bodyPr wrap="none" anchor="ctr">
              <a:spAutoFit/>
            </a:bodyPr>
            <a:lstStyle/>
            <a:p>
              <a:pPr>
                <a:defRPr/>
              </a:pPr>
              <a:r>
                <a:rPr lang="en-US" sz="1400" b="1" i="1" dirty="0">
                  <a:solidFill>
                    <a:srgbClr val="800000"/>
                  </a:solidFill>
                  <a:effectLst>
                    <a:outerShdw blurRad="38100" dist="38100" dir="2700000" algn="tl">
                      <a:srgbClr val="C0C0C0"/>
                    </a:outerShdw>
                  </a:effectLst>
                  <a:latin typeface="Arial" charset="0"/>
                </a:rPr>
                <a:t>Initial attempt at</a:t>
              </a:r>
              <a:br>
                <a:rPr lang="en-US" sz="1400" b="1" i="1" dirty="0">
                  <a:solidFill>
                    <a:srgbClr val="800000"/>
                  </a:solidFill>
                  <a:effectLst>
                    <a:outerShdw blurRad="38100" dist="38100" dir="2700000" algn="tl">
                      <a:srgbClr val="C0C0C0"/>
                    </a:outerShdw>
                  </a:effectLst>
                  <a:latin typeface="Arial" charset="0"/>
                </a:rPr>
              </a:br>
              <a:r>
                <a:rPr lang="en-US" sz="1400" b="1" i="1" dirty="0">
                  <a:solidFill>
                    <a:srgbClr val="800000"/>
                  </a:solidFill>
                  <a:effectLst>
                    <a:outerShdw blurRad="38100" dist="38100" dir="2700000" algn="tl">
                      <a:srgbClr val="C0C0C0"/>
                    </a:outerShdw>
                  </a:effectLst>
                  <a:latin typeface="Arial" charset="0"/>
                </a:rPr>
                <a:t> writing for audience</a:t>
              </a:r>
            </a:p>
          </p:txBody>
        </p:sp>
        <p:sp>
          <p:nvSpPr>
            <p:cNvPr id="10259" name="Text Box 19"/>
            <p:cNvSpPr txBox="1">
              <a:spLocks noChangeArrowheads="1"/>
            </p:cNvSpPr>
            <p:nvPr/>
          </p:nvSpPr>
          <p:spPr bwMode="auto">
            <a:xfrm>
              <a:off x="787938" y="4400713"/>
              <a:ext cx="2400544" cy="707292"/>
            </a:xfrm>
            <a:prstGeom prst="rect">
              <a:avLst/>
            </a:prstGeom>
            <a:gradFill flip="none" rotWithShape="1">
              <a:gsLst>
                <a:gs pos="0">
                  <a:schemeClr val="accent2">
                    <a:lumMod val="0"/>
                    <a:lumOff val="100000"/>
                  </a:schemeClr>
                </a:gs>
                <a:gs pos="12000">
                  <a:schemeClr val="accent2">
                    <a:lumMod val="0"/>
                    <a:lumOff val="100000"/>
                  </a:schemeClr>
                </a:gs>
                <a:gs pos="100000">
                  <a:schemeClr val="accent2">
                    <a:lumMod val="100000"/>
                  </a:schemeClr>
                </a:gs>
              </a:gsLst>
              <a:path path="shape">
                <a:fillToRect l="50000" t="50000" r="50000" b="50000"/>
              </a:path>
              <a:tileRect/>
            </a:gradFill>
            <a:ln w="9525">
              <a:solidFill>
                <a:srgbClr val="FF0000"/>
              </a:solidFill>
              <a:miter lim="800000"/>
              <a:headEnd/>
              <a:tailEnd/>
            </a:ln>
            <a:effectLst>
              <a:prstShdw prst="shdw18" dist="17961" dir="13500000">
                <a:schemeClr val="bg2">
                  <a:gamma/>
                  <a:shade val="60000"/>
                  <a:invGamma/>
                </a:schemeClr>
              </a:prstShdw>
            </a:effectLst>
          </p:spPr>
          <p:txBody>
            <a:bodyPr wrap="square">
              <a:spAutoFit/>
            </a:bodyPr>
            <a:lstStyle/>
            <a:p>
              <a:pPr algn="ctr">
                <a:spcBef>
                  <a:spcPct val="50000"/>
                </a:spcBef>
                <a:defRPr/>
              </a:pPr>
              <a:r>
                <a:rPr lang="en-US" sz="2000" b="1" dirty="0">
                  <a:effectLst>
                    <a:outerShdw blurRad="38100" dist="38100" dir="2700000" algn="tl">
                      <a:srgbClr val="000000"/>
                    </a:outerShdw>
                  </a:effectLst>
                  <a:latin typeface="Arial" charset="0"/>
                </a:rPr>
                <a:t>THE WRITING SEQUENCE</a:t>
              </a:r>
            </a:p>
          </p:txBody>
        </p:sp>
      </p:grpSp>
    </p:spTree>
    <p:custDataLst>
      <p:tags r:id="rId1"/>
    </p:custDataLst>
    <p:extLst>
      <p:ext uri="{BB962C8B-B14F-4D97-AF65-F5344CB8AC3E}">
        <p14:creationId xmlns:p14="http://schemas.microsoft.com/office/powerpoint/2010/main" val="26542204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t>TASK 1. WRITE TO UNDERSTAND </a:t>
            </a:r>
          </a:p>
        </p:txBody>
      </p:sp>
      <p:sp>
        <p:nvSpPr>
          <p:cNvPr id="3" name="Content Placeholder 2"/>
          <p:cNvSpPr>
            <a:spLocks noGrp="1"/>
          </p:cNvSpPr>
          <p:nvPr>
            <p:ph idx="1"/>
          </p:nvPr>
        </p:nvSpPr>
        <p:spPr/>
        <p:txBody>
          <a:bodyPr>
            <a:normAutofit fontScale="70000" lnSpcReduction="20000"/>
          </a:bodyPr>
          <a:lstStyle/>
          <a:p>
            <a:r>
              <a:rPr lang="en-US" dirty="0"/>
              <a:t>Writing to understand is a formative act of learning and owning the subject matter. </a:t>
            </a:r>
          </a:p>
          <a:p>
            <a:r>
              <a:rPr lang="en-US" dirty="0"/>
              <a:t>First, gather and organize the ideas that make up the research content. </a:t>
            </a:r>
          </a:p>
          <a:p>
            <a:r>
              <a:rPr lang="en-US" dirty="0"/>
              <a:t>Then, assimilate, arrange, and form these ideas into a framework for composition. </a:t>
            </a:r>
          </a:p>
          <a:p>
            <a:r>
              <a:rPr lang="en-US" dirty="0"/>
              <a:t>The act of composing begins with summing up and transforming the threads of data into a new, original, cohesive expression of those data. </a:t>
            </a:r>
          </a:p>
          <a:p>
            <a:r>
              <a:rPr lang="en-US" dirty="0"/>
              <a:t>You create the pattern of the story, weaving the threads of each idea together to form the composition. </a:t>
            </a:r>
          </a:p>
          <a:p>
            <a:r>
              <a:rPr lang="en-US" dirty="0"/>
              <a:t>In this phase of composition, you come to comprehend the material. With this learning, you are able to write it. In writing it, you come to know it.</a:t>
            </a:r>
          </a:p>
        </p:txBody>
      </p:sp>
    </p:spTree>
    <p:extLst>
      <p:ext uri="{BB962C8B-B14F-4D97-AF65-F5344CB8AC3E}">
        <p14:creationId xmlns:p14="http://schemas.microsoft.com/office/powerpoint/2010/main" val="38592149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7749"/>
          </a:xfrm>
        </p:spPr>
        <p:txBody>
          <a:bodyPr>
            <a:normAutofit fontScale="90000"/>
          </a:bodyPr>
          <a:lstStyle/>
          <a:p>
            <a:r>
              <a:rPr lang="en-US" sz="2800" dirty="0">
                <a:solidFill>
                  <a:srgbClr val="FF0000"/>
                </a:solidFill>
              </a:rPr>
              <a:t>Activity 1:  Readiness- Reviewing Notes and Memoranda</a:t>
            </a:r>
          </a:p>
        </p:txBody>
      </p:sp>
      <p:sp>
        <p:nvSpPr>
          <p:cNvPr id="5" name="Content Placeholder 4"/>
          <p:cNvSpPr>
            <a:spLocks noGrp="1"/>
          </p:cNvSpPr>
          <p:nvPr>
            <p:ph sz="half" idx="2"/>
          </p:nvPr>
        </p:nvSpPr>
        <p:spPr>
          <a:xfrm>
            <a:off x="4159045" y="1224116"/>
            <a:ext cx="4527755" cy="4894673"/>
          </a:xfrm>
        </p:spPr>
        <p:txBody>
          <a:bodyPr>
            <a:normAutofit fontScale="62500" lnSpcReduction="20000"/>
          </a:bodyPr>
          <a:lstStyle/>
          <a:p>
            <a:pPr>
              <a:buFont typeface="Wingdings" panose="05000000000000000000" pitchFamily="2" charset="2"/>
              <a:buChar char="Ø"/>
            </a:pPr>
            <a:r>
              <a:rPr lang="en-US" altLang="en-US" sz="3200" dirty="0">
                <a:solidFill>
                  <a:srgbClr val="FF0000"/>
                </a:solidFill>
              </a:rPr>
              <a:t>Think of readiness for writing the Literature Review as preparing for a final exam on the material. </a:t>
            </a:r>
          </a:p>
          <a:p>
            <a:pPr lvl="1">
              <a:buFont typeface="Wingdings" panose="05000000000000000000" pitchFamily="2" charset="2"/>
              <a:buChar char="Ø"/>
            </a:pPr>
            <a:r>
              <a:rPr lang="en-US" altLang="en-US" sz="3200" dirty="0">
                <a:solidFill>
                  <a:srgbClr val="FF0000"/>
                </a:solidFill>
              </a:rPr>
              <a:t>Is it organized in your mind?</a:t>
            </a:r>
          </a:p>
          <a:p>
            <a:pPr lvl="1">
              <a:buFont typeface="Wingdings" panose="05000000000000000000" pitchFamily="2" charset="2"/>
              <a:buChar char="Ø"/>
            </a:pPr>
            <a:r>
              <a:rPr lang="en-US" altLang="en-US" sz="3200" dirty="0">
                <a:solidFill>
                  <a:srgbClr val="FF0000"/>
                </a:solidFill>
              </a:rPr>
              <a:t>Can you see its sequence? </a:t>
            </a:r>
          </a:p>
          <a:p>
            <a:pPr lvl="1">
              <a:buFont typeface="Wingdings" panose="05000000000000000000" pitchFamily="2" charset="2"/>
              <a:buChar char="Ø"/>
            </a:pPr>
            <a:r>
              <a:rPr lang="en-US" altLang="en-US" sz="3200" dirty="0">
                <a:solidFill>
                  <a:srgbClr val="FF0000"/>
                </a:solidFill>
              </a:rPr>
              <a:t>Can you anticipate questions about it?  </a:t>
            </a:r>
          </a:p>
          <a:p>
            <a:pPr lvl="1">
              <a:buFont typeface="Wingdings" panose="05000000000000000000" pitchFamily="2" charset="2"/>
              <a:buChar char="Ø"/>
            </a:pPr>
            <a:r>
              <a:rPr lang="en-US" altLang="en-US" sz="3200" dirty="0">
                <a:solidFill>
                  <a:srgbClr val="FF0000"/>
                </a:solidFill>
              </a:rPr>
              <a:t>Finally, do you have a personal grasp and command of the subject matter? 	</a:t>
            </a:r>
          </a:p>
          <a:p>
            <a:pPr>
              <a:buFont typeface="Wingdings" panose="05000000000000000000" pitchFamily="2" charset="2"/>
              <a:buChar char="Ø"/>
            </a:pPr>
            <a:r>
              <a:rPr lang="en-US" sz="3200" dirty="0">
                <a:solidFill>
                  <a:srgbClr val="FF0000"/>
                </a:solidFill>
              </a:rPr>
              <a:t>Work with notes and memoranda to create and refresh your understanding of the subject matter.</a:t>
            </a:r>
          </a:p>
          <a:p>
            <a:pPr>
              <a:buFont typeface="Wingdings" panose="05000000000000000000" pitchFamily="2" charset="2"/>
              <a:buChar char="Ø"/>
            </a:pPr>
            <a:r>
              <a:rPr lang="en-US" sz="3200" dirty="0">
                <a:solidFill>
                  <a:srgbClr val="FF0000"/>
                </a:solidFill>
              </a:rPr>
              <a:t>Seek out the ideas and knowledge patterns that will tell the s</a:t>
            </a:r>
            <a:r>
              <a:rPr lang="en-US" dirty="0">
                <a:solidFill>
                  <a:srgbClr val="FF0000"/>
                </a:solidFill>
              </a:rPr>
              <a:t>tory.</a:t>
            </a:r>
          </a:p>
        </p:txBody>
      </p:sp>
      <p:pic>
        <p:nvPicPr>
          <p:cNvPr id="6" name="Content Placeholder 5"/>
          <p:cNvPicPr>
            <a:picLocks noGrp="1" noChangeAspect="1"/>
          </p:cNvPicPr>
          <p:nvPr>
            <p:ph sz="half" idx="1"/>
          </p:nvPr>
        </p:nvPicPr>
        <p:blipFill>
          <a:blip r:embed="rId3"/>
          <a:stretch>
            <a:fillRect/>
          </a:stretch>
        </p:blipFill>
        <p:spPr>
          <a:xfrm>
            <a:off x="382479" y="1710812"/>
            <a:ext cx="3776566" cy="3231061"/>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 name="Arrow: Right 6"/>
          <p:cNvSpPr/>
          <p:nvPr/>
        </p:nvSpPr>
        <p:spPr>
          <a:xfrm rot="8587829">
            <a:off x="3054916" y="1927302"/>
            <a:ext cx="526942" cy="363434"/>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703594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57749"/>
          </a:xfrm>
        </p:spPr>
        <p:txBody>
          <a:bodyPr>
            <a:normAutofit/>
          </a:bodyPr>
          <a:lstStyle/>
          <a:p>
            <a:r>
              <a:rPr lang="en-US" sz="2800" dirty="0">
                <a:solidFill>
                  <a:srgbClr val="FF0000"/>
                </a:solidFill>
              </a:rPr>
              <a:t>Activity 2: Exploratory Writing</a:t>
            </a:r>
          </a:p>
        </p:txBody>
      </p:sp>
      <p:sp>
        <p:nvSpPr>
          <p:cNvPr id="5" name="Content Placeholder 4"/>
          <p:cNvSpPr>
            <a:spLocks noGrp="1"/>
          </p:cNvSpPr>
          <p:nvPr>
            <p:ph sz="half" idx="2"/>
          </p:nvPr>
        </p:nvSpPr>
        <p:spPr>
          <a:xfrm>
            <a:off x="4159045" y="1224116"/>
            <a:ext cx="4527755" cy="4894673"/>
          </a:xfrm>
        </p:spPr>
        <p:txBody>
          <a:bodyPr>
            <a:normAutofit/>
          </a:bodyPr>
          <a:lstStyle/>
          <a:p>
            <a:pPr>
              <a:lnSpc>
                <a:spcPct val="90000"/>
              </a:lnSpc>
              <a:buFont typeface="Wingdings" panose="05000000000000000000" pitchFamily="2" charset="2"/>
              <a:buChar char="Ø"/>
            </a:pPr>
            <a:r>
              <a:rPr lang="en-US" altLang="en-US" b="1" dirty="0">
                <a:solidFill>
                  <a:srgbClr val="FF0000"/>
                </a:solidFill>
              </a:rPr>
              <a:t>Without </a:t>
            </a:r>
            <a:r>
              <a:rPr lang="en-US" altLang="en-US" b="1">
                <a:solidFill>
                  <a:srgbClr val="FF0000"/>
                </a:solidFill>
              </a:rPr>
              <a:t>the </a:t>
            </a:r>
            <a:r>
              <a:rPr lang="en-US" altLang="en-US" b="1" smtClean="0">
                <a:solidFill>
                  <a:srgbClr val="FF0000"/>
                </a:solidFill>
              </a:rPr>
              <a:t>aid </a:t>
            </a:r>
            <a:r>
              <a:rPr lang="en-US" altLang="en-US" b="1" dirty="0">
                <a:solidFill>
                  <a:srgbClr val="FF0000"/>
                </a:solidFill>
              </a:rPr>
              <a:t>of support or background material, write what you know about your research. </a:t>
            </a:r>
          </a:p>
          <a:p>
            <a:pPr>
              <a:lnSpc>
                <a:spcPct val="90000"/>
              </a:lnSpc>
              <a:buFont typeface="Wingdings" panose="05000000000000000000" pitchFamily="2" charset="2"/>
              <a:buChar char="Ø"/>
            </a:pPr>
            <a:r>
              <a:rPr lang="en-US" altLang="en-US" b="1" dirty="0">
                <a:solidFill>
                  <a:srgbClr val="FF0000"/>
                </a:solidFill>
              </a:rPr>
              <a:t>This composition should come from the top of your head.  </a:t>
            </a:r>
          </a:p>
          <a:p>
            <a:pPr>
              <a:lnSpc>
                <a:spcPct val="90000"/>
              </a:lnSpc>
              <a:buFont typeface="Wingdings" panose="05000000000000000000" pitchFamily="2" charset="2"/>
              <a:buChar char="Ø"/>
            </a:pPr>
            <a:r>
              <a:rPr lang="en-US" altLang="en-US" b="1" dirty="0">
                <a:solidFill>
                  <a:srgbClr val="FF0000"/>
                </a:solidFill>
              </a:rPr>
              <a:t>Do not use any notes or supporting materials. </a:t>
            </a:r>
          </a:p>
          <a:p>
            <a:endParaRPr lang="en-US" dirty="0"/>
          </a:p>
        </p:txBody>
      </p:sp>
      <p:pic>
        <p:nvPicPr>
          <p:cNvPr id="6" name="Content Placeholder 5"/>
          <p:cNvPicPr>
            <a:picLocks noGrp="1" noChangeAspect="1"/>
          </p:cNvPicPr>
          <p:nvPr>
            <p:ph sz="half" idx="1"/>
          </p:nvPr>
        </p:nvPicPr>
        <p:blipFill>
          <a:blip r:embed="rId3"/>
          <a:stretch>
            <a:fillRect/>
          </a:stretch>
        </p:blipFill>
        <p:spPr>
          <a:xfrm>
            <a:off x="244794" y="1752684"/>
            <a:ext cx="3793805" cy="3245810"/>
          </a:xfrm>
          <a:prstGeom prst="rect">
            <a:avLst/>
          </a:prstGeom>
          <a:ln w="38100" cap="sq">
            <a:solidFill>
              <a:srgbClr val="FF0000"/>
            </a:solidFill>
            <a:prstDash val="solid"/>
            <a:miter lim="800000"/>
          </a:ln>
          <a:effectLst>
            <a:outerShdw blurRad="50800" dist="38100" dir="2700000" algn="tl" rotWithShape="0">
              <a:srgbClr val="000000">
                <a:alpha val="43000"/>
              </a:srgbClr>
            </a:outerShdw>
          </a:effectLst>
        </p:spPr>
      </p:pic>
      <p:sp>
        <p:nvSpPr>
          <p:cNvPr id="7" name="Arrow: Right 6"/>
          <p:cNvSpPr/>
          <p:nvPr/>
        </p:nvSpPr>
        <p:spPr>
          <a:xfrm rot="9914931">
            <a:off x="3474071" y="3066451"/>
            <a:ext cx="526942" cy="363434"/>
          </a:xfrm>
          <a:prstGeom prst="rightArrow">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01480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74638"/>
            <a:ext cx="8229600" cy="705076"/>
          </a:xfrm>
        </p:spPr>
        <p:txBody>
          <a:bodyPr>
            <a:normAutofit/>
          </a:bodyPr>
          <a:lstStyle/>
          <a:p>
            <a:r>
              <a:rPr lang="en-US" sz="3200" dirty="0"/>
              <a:t>Exploratory Write – Guided Questions</a:t>
            </a: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435203010"/>
              </p:ext>
            </p:extLst>
          </p:nvPr>
        </p:nvGraphicFramePr>
        <p:xfrm>
          <a:off x="457200" y="1191986"/>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583839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PSNARRATIONPROPS" val="C:\Documents and Settings\Larry Machi\Desktop\Webinar 8\Wbinar 8 presentation files\slide7.wav"/>
  <p:tag name="PPSNARRATION" val="7,111150326,C:\Documents and Settings\Larry Machi\Desktop\Webinar 8\Writing a LitReview09\Media.ppcx"/>
</p:tagLst>
</file>

<file path=ppt/tags/tag2.xml><?xml version="1.0" encoding="utf-8"?>
<p:tagLst xmlns:a="http://schemas.openxmlformats.org/drawingml/2006/main" xmlns:r="http://schemas.openxmlformats.org/officeDocument/2006/relationships" xmlns:p="http://schemas.openxmlformats.org/presentationml/2006/main">
  <p:tag name="PPSNARRATIONPROPS" val="C:\Documents and Settings\Larry Machi\Desktop\Webinar 8\Wbinar 8 presentation files\slide4.wav"/>
  <p:tag name="PPSNARRATION" val="4,111150326,C:\Documents and Settings\Larry Machi\Desktop\Webinar 8\Writing a LitReview09\Media.ppcx"/>
</p:tagLst>
</file>

<file path=ppt/tags/tag3.xml><?xml version="1.0" encoding="utf-8"?>
<p:tagLst xmlns:a="http://schemas.openxmlformats.org/drawingml/2006/main" xmlns:r="http://schemas.openxmlformats.org/officeDocument/2006/relationships" xmlns:p="http://schemas.openxmlformats.org/presentationml/2006/main">
  <p:tag name="PPSNARRATIONPROPS" val="C:\Documents and Settings\Larry Machi\Desktop\Webinar 8\Wbinar 8 presentation files\slide11.wav"/>
  <p:tag name="PPSNARRATION" val="11,111150326,C:\Documents and Settings\Larry Machi\Desktop\Webinar 8\Writing a LitReview09\Media.ppcx"/>
</p:tagLst>
</file>

<file path=ppt/tags/tag4.xml><?xml version="1.0" encoding="utf-8"?>
<p:tagLst xmlns:a="http://schemas.openxmlformats.org/drawingml/2006/main" xmlns:r="http://schemas.openxmlformats.org/officeDocument/2006/relationships" xmlns:p="http://schemas.openxmlformats.org/presentationml/2006/main">
  <p:tag name="PPSNARRATIONPROPS" val="C:\Documents and Settings\Larry Machi\Desktop\Webinar 8\Wbinar 8 presentation files\slide13.wav"/>
  <p:tag name="PPSNARRATION" val="13,111150326,C:\Documents and Settings\Larry Machi\Desktop\Webinar 8\Writing a LitReview09\Media.ppcx"/>
</p:tagLst>
</file>

<file path=ppt/tags/tag5.xml><?xml version="1.0" encoding="utf-8"?>
<p:tagLst xmlns:a="http://schemas.openxmlformats.org/drawingml/2006/main" xmlns:r="http://schemas.openxmlformats.org/officeDocument/2006/relationships" xmlns:p="http://schemas.openxmlformats.org/presentationml/2006/main">
  <p:tag name="PPSNARRATIONPROPS" val="C:\Documents and Settings\Larry Machi\Desktop\Webinar 8\Wbinar 8 presentation files\slide16.wav"/>
  <p:tag name="PPSNARRATION" val="16,111150326,C:\Documents and Settings\Larry Machi\Desktop\Webinar 8\Writing a LitReview09\Media.ppcx"/>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1164</TotalTime>
  <Words>2659</Words>
  <Application>Microsoft Office PowerPoint</Application>
  <PresentationFormat>On-screen Show (4:3)</PresentationFormat>
  <Paragraphs>300</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The Literature Review 3 edition</vt:lpstr>
      <vt:lpstr>Step Six: Write the Review</vt:lpstr>
      <vt:lpstr>Writing is an Iterative Process</vt:lpstr>
      <vt:lpstr>Tips On Writing</vt:lpstr>
      <vt:lpstr>PowerPoint Presentation</vt:lpstr>
      <vt:lpstr>TASK 1. WRITE TO UNDERSTAND </vt:lpstr>
      <vt:lpstr>Activity 1:  Readiness- Reviewing Notes and Memoranda</vt:lpstr>
      <vt:lpstr>Activity 2: Exploratory Writing</vt:lpstr>
      <vt:lpstr>Exploratory Write – Guided Questions</vt:lpstr>
      <vt:lpstr>Tips On Writing the Exploratory Draft</vt:lpstr>
      <vt:lpstr>Activity 3: Outlining</vt:lpstr>
      <vt:lpstr>Building the Outline</vt:lpstr>
      <vt:lpstr>THE WRITING PROCESS: Preliminary Draft</vt:lpstr>
      <vt:lpstr>Composing: Reference Aids</vt:lpstr>
      <vt:lpstr>Structuring the Thesis Case</vt:lpstr>
      <vt:lpstr>PowerPoint Presentation</vt:lpstr>
      <vt:lpstr>Auditing the Draft</vt:lpstr>
      <vt:lpstr>Editing the Draft</vt:lpstr>
      <vt:lpstr>TASK 2. WRITE TO BE UNDERSTOOD </vt:lpstr>
      <vt:lpstr>Activity 1: The First Draft</vt:lpstr>
      <vt:lpstr>The Outside Review</vt:lpstr>
      <vt:lpstr>Activity 2 : Second and Subsequent Drafts</vt:lpstr>
      <vt:lpstr>Activity 3 : The Final Draft</vt:lpstr>
    </vt:vector>
  </TitlesOfParts>
  <Company>SAGE Publications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Anthony Paular</dc:creator>
  <cp:lastModifiedBy>Irwin, Kaitlyn</cp:lastModifiedBy>
  <cp:revision>95</cp:revision>
  <cp:lastPrinted>2016-10-10T20:43:40Z</cp:lastPrinted>
  <dcterms:created xsi:type="dcterms:W3CDTF">2015-03-05T23:29:50Z</dcterms:created>
  <dcterms:modified xsi:type="dcterms:W3CDTF">2016-10-20T17:48:29Z</dcterms:modified>
</cp:coreProperties>
</file>