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6"/>
  </p:notesMasterIdLst>
  <p:handoutMasterIdLst>
    <p:handoutMasterId r:id="rId17"/>
  </p:handoutMasterIdLst>
  <p:sldIdLst>
    <p:sldId id="280" r:id="rId2"/>
    <p:sldId id="281" r:id="rId3"/>
    <p:sldId id="276" r:id="rId4"/>
    <p:sldId id="260" r:id="rId5"/>
    <p:sldId id="268" r:id="rId6"/>
    <p:sldId id="269" r:id="rId7"/>
    <p:sldId id="270" r:id="rId8"/>
    <p:sldId id="279" r:id="rId9"/>
    <p:sldId id="271" r:id="rId10"/>
    <p:sldId id="272" r:id="rId11"/>
    <p:sldId id="273" r:id="rId12"/>
    <p:sldId id="277" r:id="rId13"/>
    <p:sldId id="278" r:id="rId14"/>
    <p:sldId id="274" r:id="rId1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00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1072" autoAdjust="0"/>
  </p:normalViewPr>
  <p:slideViewPr>
    <p:cSldViewPr snapToGrid="0" snapToObjects="1">
      <p:cViewPr varScale="1">
        <p:scale>
          <a:sx n="99" d="100"/>
          <a:sy n="99" d="100"/>
        </p:scale>
        <p:origin x="-1974" y="-8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53" d="100"/>
          <a:sy n="53" d="100"/>
        </p:scale>
        <p:origin x="1854"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C4A86E-6AB6-4675-B6C2-4B5C536004A8}"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en-US"/>
        </a:p>
      </dgm:t>
    </dgm:pt>
    <dgm:pt modelId="{088B0FD6-7431-4B90-BD42-678B83E2F678}">
      <dgm:prSet custT="1"/>
      <dgm:spPr/>
      <dgm:t>
        <a:bodyPr/>
        <a:lstStyle/>
        <a:p>
          <a:r>
            <a:rPr lang="en-US" sz="2000" dirty="0">
              <a:solidFill>
                <a:schemeClr val="tx1"/>
              </a:solidFill>
            </a:rPr>
            <a:t>The thesis case is the critical part of any literature review. </a:t>
          </a:r>
        </a:p>
      </dgm:t>
    </dgm:pt>
    <dgm:pt modelId="{AB34FAF0-6DC6-4CB0-A7D5-4FAF137EF645}" type="parTrans" cxnId="{7BEB738C-2FA6-4C46-902B-AA6AAC3D986A}">
      <dgm:prSet/>
      <dgm:spPr/>
      <dgm:t>
        <a:bodyPr/>
        <a:lstStyle/>
        <a:p>
          <a:endParaRPr lang="en-US"/>
        </a:p>
      </dgm:t>
    </dgm:pt>
    <dgm:pt modelId="{6FFDBDC2-698C-4885-AC08-E2833C9DCA07}" type="sibTrans" cxnId="{7BEB738C-2FA6-4C46-902B-AA6AAC3D986A}">
      <dgm:prSet/>
      <dgm:spPr/>
      <dgm:t>
        <a:bodyPr/>
        <a:lstStyle/>
        <a:p>
          <a:endParaRPr lang="en-US"/>
        </a:p>
      </dgm:t>
    </dgm:pt>
    <dgm:pt modelId="{A31279C2-53F8-458C-B9C7-AFBF7F709934}">
      <dgm:prSet custT="1"/>
      <dgm:spPr/>
      <dgm:t>
        <a:bodyPr/>
        <a:lstStyle/>
        <a:p>
          <a:r>
            <a:rPr lang="en-US" sz="2000" dirty="0">
              <a:solidFill>
                <a:schemeClr val="tx1"/>
              </a:solidFill>
            </a:rPr>
            <a:t>The literature review must  present a sound case that backs up its thesis. </a:t>
          </a:r>
        </a:p>
      </dgm:t>
    </dgm:pt>
    <dgm:pt modelId="{5C257F9C-B640-46C6-9E61-5D8840A59FE3}" type="parTrans" cxnId="{6817F76D-64AF-43F8-853C-2A6349296424}">
      <dgm:prSet/>
      <dgm:spPr/>
      <dgm:t>
        <a:bodyPr/>
        <a:lstStyle/>
        <a:p>
          <a:endParaRPr lang="en-US"/>
        </a:p>
      </dgm:t>
    </dgm:pt>
    <dgm:pt modelId="{E302E22D-2924-4310-A670-11C480B64D6C}" type="sibTrans" cxnId="{6817F76D-64AF-43F8-853C-2A6349296424}">
      <dgm:prSet/>
      <dgm:spPr/>
      <dgm:t>
        <a:bodyPr/>
        <a:lstStyle/>
        <a:p>
          <a:endParaRPr lang="en-US"/>
        </a:p>
      </dgm:t>
    </dgm:pt>
    <dgm:pt modelId="{17C9FB93-D9D5-40FE-895E-39D33AC60547}">
      <dgm:prSet custT="1"/>
      <dgm:spPr/>
      <dgm:t>
        <a:bodyPr/>
        <a:lstStyle/>
        <a:p>
          <a:r>
            <a:rPr lang="en-US" sz="2000" dirty="0">
              <a:solidFill>
                <a:schemeClr val="tx1"/>
              </a:solidFill>
            </a:rPr>
            <a:t>If the case isn’t made , the review fails to meet its purpose and lacks credibility.</a:t>
          </a:r>
        </a:p>
      </dgm:t>
    </dgm:pt>
    <dgm:pt modelId="{C7BA394F-3362-4C31-B214-8C21BAA5A66B}" type="parTrans" cxnId="{04334916-4A12-464B-A67E-22ED9D5396DC}">
      <dgm:prSet/>
      <dgm:spPr/>
      <dgm:t>
        <a:bodyPr/>
        <a:lstStyle/>
        <a:p>
          <a:endParaRPr lang="en-US"/>
        </a:p>
      </dgm:t>
    </dgm:pt>
    <dgm:pt modelId="{060BD3F7-5B91-4C7D-B134-AA5B74E748AE}" type="sibTrans" cxnId="{04334916-4A12-464B-A67E-22ED9D5396DC}">
      <dgm:prSet/>
      <dgm:spPr/>
      <dgm:t>
        <a:bodyPr/>
        <a:lstStyle/>
        <a:p>
          <a:endParaRPr lang="en-US"/>
        </a:p>
      </dgm:t>
    </dgm:pt>
    <dgm:pt modelId="{BFECE094-862E-4505-A0C3-FBF36762905A}">
      <dgm:prSet custT="1"/>
      <dgm:spPr/>
      <dgm:t>
        <a:bodyPr/>
        <a:lstStyle/>
        <a:p>
          <a:r>
            <a:rPr lang="en-US" sz="2000" dirty="0">
              <a:solidFill>
                <a:schemeClr val="tx1"/>
              </a:solidFill>
            </a:rPr>
            <a:t>Presenting the case, the soundness of its arguments, and the clarity of its logic are the primary concerns of the literature survey and critique.</a:t>
          </a:r>
        </a:p>
      </dgm:t>
    </dgm:pt>
    <dgm:pt modelId="{4DE02320-9996-4187-BA0C-FB1E21210CCA}" type="parTrans" cxnId="{4E0ADDF7-4A2B-4E79-AAE4-7D65FB17A2BC}">
      <dgm:prSet/>
      <dgm:spPr/>
      <dgm:t>
        <a:bodyPr/>
        <a:lstStyle/>
        <a:p>
          <a:endParaRPr lang="en-US"/>
        </a:p>
      </dgm:t>
    </dgm:pt>
    <dgm:pt modelId="{95DA4DCA-9AEE-46BB-9B18-F7B915AC62CD}" type="sibTrans" cxnId="{4E0ADDF7-4A2B-4E79-AAE4-7D65FB17A2BC}">
      <dgm:prSet/>
      <dgm:spPr/>
      <dgm:t>
        <a:bodyPr/>
        <a:lstStyle/>
        <a:p>
          <a:endParaRPr lang="en-US"/>
        </a:p>
      </dgm:t>
    </dgm:pt>
    <dgm:pt modelId="{0BB18A95-57BF-45B7-9668-2EDC316B5A0F}">
      <dgm:prSet custT="1"/>
      <dgm:spPr/>
      <dgm:t>
        <a:bodyPr/>
        <a:lstStyle/>
        <a:p>
          <a:r>
            <a:rPr lang="en-US" sz="2000" dirty="0">
              <a:solidFill>
                <a:schemeClr val="tx1"/>
              </a:solidFill>
            </a:rPr>
            <a:t>When building a literature survey and critique, you must constantly decide whether you are making a case correctly. </a:t>
          </a:r>
        </a:p>
      </dgm:t>
    </dgm:pt>
    <dgm:pt modelId="{CAF8877F-1F2B-4596-A58D-E72A2D3C13C1}" type="parTrans" cxnId="{BC404ED2-F1CB-45F0-8A92-DFB2B94230F9}">
      <dgm:prSet/>
      <dgm:spPr/>
      <dgm:t>
        <a:bodyPr/>
        <a:lstStyle/>
        <a:p>
          <a:endParaRPr lang="en-US"/>
        </a:p>
      </dgm:t>
    </dgm:pt>
    <dgm:pt modelId="{4942E28D-E20F-4CB5-A847-3554AFA19A43}" type="sibTrans" cxnId="{BC404ED2-F1CB-45F0-8A92-DFB2B94230F9}">
      <dgm:prSet/>
      <dgm:spPr/>
      <dgm:t>
        <a:bodyPr/>
        <a:lstStyle/>
        <a:p>
          <a:endParaRPr lang="en-US"/>
        </a:p>
      </dgm:t>
    </dgm:pt>
    <dgm:pt modelId="{58D1E454-981E-4BB2-8560-8400D678E33D}" type="pres">
      <dgm:prSet presAssocID="{F3C4A86E-6AB6-4675-B6C2-4B5C536004A8}" presName="linear" presStyleCnt="0">
        <dgm:presLayoutVars>
          <dgm:animLvl val="lvl"/>
          <dgm:resizeHandles val="exact"/>
        </dgm:presLayoutVars>
      </dgm:prSet>
      <dgm:spPr/>
      <dgm:t>
        <a:bodyPr/>
        <a:lstStyle/>
        <a:p>
          <a:endParaRPr lang="en-US"/>
        </a:p>
      </dgm:t>
    </dgm:pt>
    <dgm:pt modelId="{8EF636DB-4193-4C43-82FD-A33B867AE7CC}" type="pres">
      <dgm:prSet presAssocID="{088B0FD6-7431-4B90-BD42-678B83E2F678}" presName="parentText" presStyleLbl="node1" presStyleIdx="0" presStyleCnt="5" custScaleY="65792" custLinFactY="6167" custLinFactNeighborY="100000">
        <dgm:presLayoutVars>
          <dgm:chMax val="0"/>
          <dgm:bulletEnabled val="1"/>
        </dgm:presLayoutVars>
      </dgm:prSet>
      <dgm:spPr/>
      <dgm:t>
        <a:bodyPr/>
        <a:lstStyle/>
        <a:p>
          <a:endParaRPr lang="en-US"/>
        </a:p>
      </dgm:t>
    </dgm:pt>
    <dgm:pt modelId="{F52E1A95-E866-4374-AE8E-A5843736C7B8}" type="pres">
      <dgm:prSet presAssocID="{6FFDBDC2-698C-4885-AC08-E2833C9DCA07}" presName="spacer" presStyleCnt="0"/>
      <dgm:spPr/>
    </dgm:pt>
    <dgm:pt modelId="{07128EAB-4628-430F-8A3D-2FA8B1FC7FFE}" type="pres">
      <dgm:prSet presAssocID="{A31279C2-53F8-458C-B9C7-AFBF7F709934}" presName="parentText" presStyleLbl="node1" presStyleIdx="1" presStyleCnt="5" custScaleY="69767">
        <dgm:presLayoutVars>
          <dgm:chMax val="0"/>
          <dgm:bulletEnabled val="1"/>
        </dgm:presLayoutVars>
      </dgm:prSet>
      <dgm:spPr/>
      <dgm:t>
        <a:bodyPr/>
        <a:lstStyle/>
        <a:p>
          <a:endParaRPr lang="en-US"/>
        </a:p>
      </dgm:t>
    </dgm:pt>
    <dgm:pt modelId="{494B8A10-A091-4080-8330-5C81E013DCF8}" type="pres">
      <dgm:prSet presAssocID="{E302E22D-2924-4310-A670-11C480B64D6C}" presName="spacer" presStyleCnt="0"/>
      <dgm:spPr/>
    </dgm:pt>
    <dgm:pt modelId="{A7A27A48-EAF7-41E8-905B-5E5B834DCD70}" type="pres">
      <dgm:prSet presAssocID="{17C9FB93-D9D5-40FE-895E-39D33AC60547}" presName="parentText" presStyleLbl="node1" presStyleIdx="2" presStyleCnt="5" custScaleY="73482" custLinFactNeighborY="-67160">
        <dgm:presLayoutVars>
          <dgm:chMax val="0"/>
          <dgm:bulletEnabled val="1"/>
        </dgm:presLayoutVars>
      </dgm:prSet>
      <dgm:spPr/>
      <dgm:t>
        <a:bodyPr/>
        <a:lstStyle/>
        <a:p>
          <a:endParaRPr lang="en-US"/>
        </a:p>
      </dgm:t>
    </dgm:pt>
    <dgm:pt modelId="{7FC4E991-906D-46C3-B576-854F45DB2E49}" type="pres">
      <dgm:prSet presAssocID="{060BD3F7-5B91-4C7D-B134-AA5B74E748AE}" presName="spacer" presStyleCnt="0"/>
      <dgm:spPr/>
    </dgm:pt>
    <dgm:pt modelId="{75EE60D7-95D5-43A0-9AE1-2848936A63A5}" type="pres">
      <dgm:prSet presAssocID="{BFECE094-862E-4505-A0C3-FBF36762905A}" presName="parentText" presStyleLbl="node1" presStyleIdx="3" presStyleCnt="5" custScaleY="74686" custLinFactY="-3989" custLinFactNeighborX="-452" custLinFactNeighborY="-100000">
        <dgm:presLayoutVars>
          <dgm:chMax val="0"/>
          <dgm:bulletEnabled val="1"/>
        </dgm:presLayoutVars>
      </dgm:prSet>
      <dgm:spPr/>
      <dgm:t>
        <a:bodyPr/>
        <a:lstStyle/>
        <a:p>
          <a:endParaRPr lang="en-US"/>
        </a:p>
      </dgm:t>
    </dgm:pt>
    <dgm:pt modelId="{9215FB22-755B-4B0D-9FC4-A908ECD4D7CF}" type="pres">
      <dgm:prSet presAssocID="{95DA4DCA-9AEE-46BB-9B18-F7B915AC62CD}" presName="spacer" presStyleCnt="0"/>
      <dgm:spPr/>
    </dgm:pt>
    <dgm:pt modelId="{F9891F06-B183-4E19-A393-0BC8580A86C4}" type="pres">
      <dgm:prSet presAssocID="{0BB18A95-57BF-45B7-9668-2EDC316B5A0F}" presName="parentText" presStyleLbl="node1" presStyleIdx="4" presStyleCnt="5" custScaleY="79295" custLinFactY="-16904" custLinFactNeighborX="452" custLinFactNeighborY="-100000">
        <dgm:presLayoutVars>
          <dgm:chMax val="0"/>
          <dgm:bulletEnabled val="1"/>
        </dgm:presLayoutVars>
      </dgm:prSet>
      <dgm:spPr/>
      <dgm:t>
        <a:bodyPr/>
        <a:lstStyle/>
        <a:p>
          <a:endParaRPr lang="en-US"/>
        </a:p>
      </dgm:t>
    </dgm:pt>
  </dgm:ptLst>
  <dgm:cxnLst>
    <dgm:cxn modelId="{2B5888EA-4E4A-49A1-9D86-8E200875DFA0}" type="presOf" srcId="{A31279C2-53F8-458C-B9C7-AFBF7F709934}" destId="{07128EAB-4628-430F-8A3D-2FA8B1FC7FFE}" srcOrd="0" destOrd="0" presId="urn:microsoft.com/office/officeart/2005/8/layout/vList2"/>
    <dgm:cxn modelId="{82116E55-F98E-48F7-B8E8-34E30E526611}" type="presOf" srcId="{BFECE094-862E-4505-A0C3-FBF36762905A}" destId="{75EE60D7-95D5-43A0-9AE1-2848936A63A5}" srcOrd="0" destOrd="0" presId="urn:microsoft.com/office/officeart/2005/8/layout/vList2"/>
    <dgm:cxn modelId="{1DDF8314-710C-4B3E-B436-202E3E8A5A95}" type="presOf" srcId="{F3C4A86E-6AB6-4675-B6C2-4B5C536004A8}" destId="{58D1E454-981E-4BB2-8560-8400D678E33D}" srcOrd="0" destOrd="0" presId="urn:microsoft.com/office/officeart/2005/8/layout/vList2"/>
    <dgm:cxn modelId="{7BEB738C-2FA6-4C46-902B-AA6AAC3D986A}" srcId="{F3C4A86E-6AB6-4675-B6C2-4B5C536004A8}" destId="{088B0FD6-7431-4B90-BD42-678B83E2F678}" srcOrd="0" destOrd="0" parTransId="{AB34FAF0-6DC6-4CB0-A7D5-4FAF137EF645}" sibTransId="{6FFDBDC2-698C-4885-AC08-E2833C9DCA07}"/>
    <dgm:cxn modelId="{390A33B7-1CE1-4330-AF1D-3ACFF776DB77}" type="presOf" srcId="{0BB18A95-57BF-45B7-9668-2EDC316B5A0F}" destId="{F9891F06-B183-4E19-A393-0BC8580A86C4}" srcOrd="0" destOrd="0" presId="urn:microsoft.com/office/officeart/2005/8/layout/vList2"/>
    <dgm:cxn modelId="{BC404ED2-F1CB-45F0-8A92-DFB2B94230F9}" srcId="{F3C4A86E-6AB6-4675-B6C2-4B5C536004A8}" destId="{0BB18A95-57BF-45B7-9668-2EDC316B5A0F}" srcOrd="4" destOrd="0" parTransId="{CAF8877F-1F2B-4596-A58D-E72A2D3C13C1}" sibTransId="{4942E28D-E20F-4CB5-A847-3554AFA19A43}"/>
    <dgm:cxn modelId="{6DCDFF6C-B87B-4495-BB4A-A64E3E834E6D}" type="presOf" srcId="{17C9FB93-D9D5-40FE-895E-39D33AC60547}" destId="{A7A27A48-EAF7-41E8-905B-5E5B834DCD70}" srcOrd="0" destOrd="0" presId="urn:microsoft.com/office/officeart/2005/8/layout/vList2"/>
    <dgm:cxn modelId="{A5D7217B-B6A1-493E-958C-AA25EB559471}" type="presOf" srcId="{088B0FD6-7431-4B90-BD42-678B83E2F678}" destId="{8EF636DB-4193-4C43-82FD-A33B867AE7CC}" srcOrd="0" destOrd="0" presId="urn:microsoft.com/office/officeart/2005/8/layout/vList2"/>
    <dgm:cxn modelId="{6817F76D-64AF-43F8-853C-2A6349296424}" srcId="{F3C4A86E-6AB6-4675-B6C2-4B5C536004A8}" destId="{A31279C2-53F8-458C-B9C7-AFBF7F709934}" srcOrd="1" destOrd="0" parTransId="{5C257F9C-B640-46C6-9E61-5D8840A59FE3}" sibTransId="{E302E22D-2924-4310-A670-11C480B64D6C}"/>
    <dgm:cxn modelId="{4E0ADDF7-4A2B-4E79-AAE4-7D65FB17A2BC}" srcId="{F3C4A86E-6AB6-4675-B6C2-4B5C536004A8}" destId="{BFECE094-862E-4505-A0C3-FBF36762905A}" srcOrd="3" destOrd="0" parTransId="{4DE02320-9996-4187-BA0C-FB1E21210CCA}" sibTransId="{95DA4DCA-9AEE-46BB-9B18-F7B915AC62CD}"/>
    <dgm:cxn modelId="{04334916-4A12-464B-A67E-22ED9D5396DC}" srcId="{F3C4A86E-6AB6-4675-B6C2-4B5C536004A8}" destId="{17C9FB93-D9D5-40FE-895E-39D33AC60547}" srcOrd="2" destOrd="0" parTransId="{C7BA394F-3362-4C31-B214-8C21BAA5A66B}" sibTransId="{060BD3F7-5B91-4C7D-B134-AA5B74E748AE}"/>
    <dgm:cxn modelId="{37F8AC55-E44B-4695-B31D-F158F1C2D754}" type="presParOf" srcId="{58D1E454-981E-4BB2-8560-8400D678E33D}" destId="{8EF636DB-4193-4C43-82FD-A33B867AE7CC}" srcOrd="0" destOrd="0" presId="urn:microsoft.com/office/officeart/2005/8/layout/vList2"/>
    <dgm:cxn modelId="{83C1FF2D-EC1F-4196-A8DF-644AC3009F59}" type="presParOf" srcId="{58D1E454-981E-4BB2-8560-8400D678E33D}" destId="{F52E1A95-E866-4374-AE8E-A5843736C7B8}" srcOrd="1" destOrd="0" presId="urn:microsoft.com/office/officeart/2005/8/layout/vList2"/>
    <dgm:cxn modelId="{5CC77907-776D-41B0-BFF3-02CFD139BD36}" type="presParOf" srcId="{58D1E454-981E-4BB2-8560-8400D678E33D}" destId="{07128EAB-4628-430F-8A3D-2FA8B1FC7FFE}" srcOrd="2" destOrd="0" presId="urn:microsoft.com/office/officeart/2005/8/layout/vList2"/>
    <dgm:cxn modelId="{69FACD94-05E9-4402-912A-94FC575BBF65}" type="presParOf" srcId="{58D1E454-981E-4BB2-8560-8400D678E33D}" destId="{494B8A10-A091-4080-8330-5C81E013DCF8}" srcOrd="3" destOrd="0" presId="urn:microsoft.com/office/officeart/2005/8/layout/vList2"/>
    <dgm:cxn modelId="{11F4C467-8920-4DFF-B275-C96CA2B94B65}" type="presParOf" srcId="{58D1E454-981E-4BB2-8560-8400D678E33D}" destId="{A7A27A48-EAF7-41E8-905B-5E5B834DCD70}" srcOrd="4" destOrd="0" presId="urn:microsoft.com/office/officeart/2005/8/layout/vList2"/>
    <dgm:cxn modelId="{7B8551CD-4250-450B-9D88-DBF00DBC907A}" type="presParOf" srcId="{58D1E454-981E-4BB2-8560-8400D678E33D}" destId="{7FC4E991-906D-46C3-B576-854F45DB2E49}" srcOrd="5" destOrd="0" presId="urn:microsoft.com/office/officeart/2005/8/layout/vList2"/>
    <dgm:cxn modelId="{625BB108-51ED-483C-99B5-634D2D1F9195}" type="presParOf" srcId="{58D1E454-981E-4BB2-8560-8400D678E33D}" destId="{75EE60D7-95D5-43A0-9AE1-2848936A63A5}" srcOrd="6" destOrd="0" presId="urn:microsoft.com/office/officeart/2005/8/layout/vList2"/>
    <dgm:cxn modelId="{45E9775E-3983-4B77-A31C-08F3E3D1F680}" type="presParOf" srcId="{58D1E454-981E-4BB2-8560-8400D678E33D}" destId="{9215FB22-755B-4B0D-9FC4-A908ECD4D7CF}" srcOrd="7" destOrd="0" presId="urn:microsoft.com/office/officeart/2005/8/layout/vList2"/>
    <dgm:cxn modelId="{11BC3A36-B629-4351-93E5-8D6B62FC7EC2}" type="presParOf" srcId="{58D1E454-981E-4BB2-8560-8400D678E33D}" destId="{F9891F06-B183-4E19-A393-0BC8580A86C4}"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F636DB-4193-4C43-82FD-A33B867AE7CC}">
      <dsp:nvSpPr>
        <dsp:cNvPr id="0" name=""/>
        <dsp:cNvSpPr/>
      </dsp:nvSpPr>
      <dsp:spPr>
        <a:xfrm>
          <a:off x="0" y="562523"/>
          <a:ext cx="8155858" cy="800557"/>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a:solidFill>
                <a:schemeClr val="tx1"/>
              </a:solidFill>
            </a:rPr>
            <a:t>The thesis case is the critical part of any literature review. </a:t>
          </a:r>
        </a:p>
      </dsp:txBody>
      <dsp:txXfrm>
        <a:off x="39080" y="601603"/>
        <a:ext cx="8077698" cy="722397"/>
      </dsp:txXfrm>
    </dsp:sp>
    <dsp:sp modelId="{07128EAB-4628-430F-8A3D-2FA8B1FC7FFE}">
      <dsp:nvSpPr>
        <dsp:cNvPr id="0" name=""/>
        <dsp:cNvSpPr/>
      </dsp:nvSpPr>
      <dsp:spPr>
        <a:xfrm>
          <a:off x="0" y="1288040"/>
          <a:ext cx="8155858" cy="848924"/>
        </a:xfrm>
        <a:prstGeom prst="roundRect">
          <a:avLst/>
        </a:prstGeom>
        <a:solidFill>
          <a:schemeClr val="accent2">
            <a:alpha val="90000"/>
            <a:hueOff val="0"/>
            <a:satOff val="0"/>
            <a:lumOff val="0"/>
            <a:alphaOff val="-1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a:solidFill>
                <a:schemeClr val="tx1"/>
              </a:solidFill>
            </a:rPr>
            <a:t>The literature review must  present a sound case that backs up its thesis. </a:t>
          </a:r>
        </a:p>
      </dsp:txBody>
      <dsp:txXfrm>
        <a:off x="41441" y="1329481"/>
        <a:ext cx="8072976" cy="766042"/>
      </dsp:txXfrm>
    </dsp:sp>
    <dsp:sp modelId="{A7A27A48-EAF7-41E8-905B-5E5B834DCD70}">
      <dsp:nvSpPr>
        <dsp:cNvPr id="0" name=""/>
        <dsp:cNvSpPr/>
      </dsp:nvSpPr>
      <dsp:spPr>
        <a:xfrm>
          <a:off x="0" y="2198442"/>
          <a:ext cx="8155858" cy="894128"/>
        </a:xfrm>
        <a:prstGeom prst="roundRect">
          <a:avLst/>
        </a:prstGeom>
        <a:solidFill>
          <a:schemeClr val="accent2">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a:solidFill>
                <a:schemeClr val="tx1"/>
              </a:solidFill>
            </a:rPr>
            <a:t>If the case isn’t made , the review fails to meet its purpose and lacks credibility.</a:t>
          </a:r>
        </a:p>
      </dsp:txBody>
      <dsp:txXfrm>
        <a:off x="43648" y="2242090"/>
        <a:ext cx="8068562" cy="806832"/>
      </dsp:txXfrm>
    </dsp:sp>
    <dsp:sp modelId="{75EE60D7-95D5-43A0-9AE1-2848936A63A5}">
      <dsp:nvSpPr>
        <dsp:cNvPr id="0" name=""/>
        <dsp:cNvSpPr/>
      </dsp:nvSpPr>
      <dsp:spPr>
        <a:xfrm>
          <a:off x="0" y="3169756"/>
          <a:ext cx="8155858" cy="908779"/>
        </a:xfrm>
        <a:prstGeom prst="roundRect">
          <a:avLst/>
        </a:prstGeom>
        <a:solidFill>
          <a:schemeClr val="accent2">
            <a:alpha val="90000"/>
            <a:hueOff val="0"/>
            <a:satOff val="0"/>
            <a:lumOff val="0"/>
            <a:alphaOff val="-3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a:solidFill>
                <a:schemeClr val="tx1"/>
              </a:solidFill>
            </a:rPr>
            <a:t>Presenting the case, the soundness of its arguments, and the clarity of its logic are the primary concerns of the literature survey and critique.</a:t>
          </a:r>
        </a:p>
      </dsp:txBody>
      <dsp:txXfrm>
        <a:off x="44363" y="3214119"/>
        <a:ext cx="8067132" cy="820053"/>
      </dsp:txXfrm>
    </dsp:sp>
    <dsp:sp modelId="{F9891F06-B183-4E19-A393-0BC8580A86C4}">
      <dsp:nvSpPr>
        <dsp:cNvPr id="0" name=""/>
        <dsp:cNvSpPr/>
      </dsp:nvSpPr>
      <dsp:spPr>
        <a:xfrm>
          <a:off x="0" y="4108585"/>
          <a:ext cx="8155858" cy="964861"/>
        </a:xfrm>
        <a:prstGeom prst="round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kern="1200" dirty="0">
              <a:solidFill>
                <a:schemeClr val="tx1"/>
              </a:solidFill>
            </a:rPr>
            <a:t>When building a literature survey and critique, you must constantly decide whether you are making a case correctly. </a:t>
          </a:r>
        </a:p>
      </dsp:txBody>
      <dsp:txXfrm>
        <a:off x="47101" y="4155686"/>
        <a:ext cx="8061656" cy="87065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145E-2BB8-4087-9B25-E7B94457B1B7}" type="datetimeFigureOut">
              <a:rPr lang="en-US" smtClean="0"/>
              <a:t>10/20/2016</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8D9F310-6723-4470-B617-036E8BA6618E}" type="slidenum">
              <a:rPr lang="en-US" smtClean="0"/>
              <a:t>‹#›</a:t>
            </a:fld>
            <a:endParaRPr lang="en-US"/>
          </a:p>
        </p:txBody>
      </p:sp>
    </p:spTree>
    <p:extLst>
      <p:ext uri="{BB962C8B-B14F-4D97-AF65-F5344CB8AC3E}">
        <p14:creationId xmlns:p14="http://schemas.microsoft.com/office/powerpoint/2010/main" val="27073623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C9BB2-0B16-439D-AD08-9F9F32D021E4}" type="datetimeFigureOut">
              <a:rPr lang="en-US" smtClean="0"/>
              <a:t>10/20/2016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B1936BF-C52F-43A0-A94A-12B84A72C7FD}" type="slidenum">
              <a:rPr lang="en-US" smtClean="0"/>
              <a:t>‹#›</a:t>
            </a:fld>
            <a:endParaRPr lang="en-US"/>
          </a:p>
        </p:txBody>
      </p:sp>
    </p:spTree>
    <p:extLst>
      <p:ext uri="{BB962C8B-B14F-4D97-AF65-F5344CB8AC3E}">
        <p14:creationId xmlns:p14="http://schemas.microsoft.com/office/powerpoint/2010/main" val="1563681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difference between findings and conclusions. Findings are the facts about the subject in question. Conclusions are the legitimate positions or the actions to be taken that logically follow from an examination of the findings. Findings must be critically analyzed to create a logical argument that leads to a warranted conclusion. Given the findings, what legitimate conclusions can be drawn to address the topic query? Step 5, the critique of the literature, conducts this analysis, producing the advocacy argument and its resulting thesis statement. </a:t>
            </a:r>
            <a:r>
              <a:rPr lang="en-US"/>
              <a:t>This chapter defines the process of critiquing the literature. </a:t>
            </a:r>
            <a:endParaRPr lang="en-US" dirty="0"/>
          </a:p>
        </p:txBody>
      </p:sp>
      <p:sp>
        <p:nvSpPr>
          <p:cNvPr id="4" name="Slide Number Placeholder 3"/>
          <p:cNvSpPr>
            <a:spLocks noGrp="1"/>
          </p:cNvSpPr>
          <p:nvPr>
            <p:ph type="sldNum" sz="quarter" idx="10"/>
          </p:nvPr>
        </p:nvSpPr>
        <p:spPr/>
        <p:txBody>
          <a:bodyPr/>
          <a:lstStyle/>
          <a:p>
            <a:fld id="{A90A9989-FF52-4282-BE6D-076E10C2DEA1}" type="slidenum">
              <a:rPr lang="en-US" smtClean="0"/>
              <a:t>2</a:t>
            </a:fld>
            <a:endParaRPr lang="en-US"/>
          </a:p>
        </p:txBody>
      </p:sp>
    </p:spTree>
    <p:extLst>
      <p:ext uri="{BB962C8B-B14F-4D97-AF65-F5344CB8AC3E}">
        <p14:creationId xmlns:p14="http://schemas.microsoft.com/office/powerpoint/2010/main" val="20119255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Reference:123-127</a:t>
            </a:r>
          </a:p>
          <a:p>
            <a:r>
              <a:rPr lang="en-US" dirty="0"/>
              <a:t>Refer to the referenced </a:t>
            </a:r>
            <a:r>
              <a:rPr lang="en-US" dirty="0" smtClean="0"/>
              <a:t>pages, </a:t>
            </a:r>
            <a:r>
              <a:rPr lang="en-US" dirty="0"/>
              <a:t>if you decide to use the example.</a:t>
            </a:r>
          </a:p>
        </p:txBody>
      </p:sp>
      <p:sp>
        <p:nvSpPr>
          <p:cNvPr id="4" name="Slide Number Placeholder 3"/>
          <p:cNvSpPr>
            <a:spLocks noGrp="1"/>
          </p:cNvSpPr>
          <p:nvPr>
            <p:ph type="sldNum" sz="quarter" idx="10"/>
          </p:nvPr>
        </p:nvSpPr>
        <p:spPr/>
        <p:txBody>
          <a:bodyPr/>
          <a:lstStyle/>
          <a:p>
            <a:fld id="{8B1936BF-C52F-43A0-A94A-12B84A72C7FD}" type="slidenum">
              <a:rPr lang="en-US" smtClean="0"/>
              <a:t>11</a:t>
            </a:fld>
            <a:endParaRPr lang="en-US"/>
          </a:p>
        </p:txBody>
      </p:sp>
    </p:spTree>
    <p:extLst>
      <p:ext uri="{BB962C8B-B14F-4D97-AF65-F5344CB8AC3E}">
        <p14:creationId xmlns:p14="http://schemas.microsoft.com/office/powerpoint/2010/main" val="11618553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a:t>
            </a:r>
            <a:r>
              <a:rPr lang="en-US" dirty="0" smtClean="0"/>
              <a:t>reference: 127-129</a:t>
            </a:r>
            <a:endParaRPr lang="en-US" dirty="0"/>
          </a:p>
          <a:p>
            <a:r>
              <a:rPr lang="en-US" dirty="0"/>
              <a:t>Speak to the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12</a:t>
            </a:fld>
            <a:endParaRPr lang="en-US"/>
          </a:p>
        </p:txBody>
      </p:sp>
    </p:spTree>
    <p:extLst>
      <p:ext uri="{BB962C8B-B14F-4D97-AF65-F5344CB8AC3E}">
        <p14:creationId xmlns:p14="http://schemas.microsoft.com/office/powerpoint/2010/main" val="6476043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129.</a:t>
            </a:r>
          </a:p>
          <a:p>
            <a:r>
              <a:rPr lang="en-US" dirty="0"/>
              <a:t>Speak to the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13</a:t>
            </a:fld>
            <a:endParaRPr lang="en-US"/>
          </a:p>
        </p:txBody>
      </p:sp>
    </p:spTree>
    <p:extLst>
      <p:ext uri="{BB962C8B-B14F-4D97-AF65-F5344CB8AC3E}">
        <p14:creationId xmlns:p14="http://schemas.microsoft.com/office/powerpoint/2010/main" val="241390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1936BF-C52F-43A0-A94A-12B84A72C7FD}" type="slidenum">
              <a:rPr lang="en-US" smtClean="0"/>
              <a:t>14</a:t>
            </a:fld>
            <a:endParaRPr lang="en-US"/>
          </a:p>
        </p:txBody>
      </p:sp>
    </p:spTree>
    <p:extLst>
      <p:ext uri="{BB962C8B-B14F-4D97-AF65-F5344CB8AC3E}">
        <p14:creationId xmlns:p14="http://schemas.microsoft.com/office/powerpoint/2010/main" val="11741895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chapter defines the process of critiquing the literature. It addresses the descriptive and implicative reasoning needed to draw logical conclusions. Nine logic patterns are presented for use in constructing advocacy arguments. The conditional rules, which are the criteria for testing the legitimacy of these logics, are also provided. The chapter closes with a discussion of the pitfalls and fallacies that create fallacious arguments. The Chapter is built on seven concepts that provide the principles for </a:t>
            </a:r>
            <a:r>
              <a:rPr lang="en-US" dirty="0" smtClean="0"/>
              <a:t>completing </a:t>
            </a:r>
            <a:r>
              <a:rPr lang="en-US" dirty="0"/>
              <a:t>the three tasks of the literature critique process.</a:t>
            </a:r>
          </a:p>
        </p:txBody>
      </p:sp>
      <p:sp>
        <p:nvSpPr>
          <p:cNvPr id="4" name="Slide Number Placeholder 3"/>
          <p:cNvSpPr>
            <a:spLocks noGrp="1"/>
          </p:cNvSpPr>
          <p:nvPr>
            <p:ph type="sldNum" sz="quarter" idx="10"/>
          </p:nvPr>
        </p:nvSpPr>
        <p:spPr/>
        <p:txBody>
          <a:bodyPr/>
          <a:lstStyle/>
          <a:p>
            <a:fld id="{8B1936BF-C52F-43A0-A94A-12B84A72C7FD}" type="slidenum">
              <a:rPr lang="en-US" smtClean="0"/>
              <a:t>3</a:t>
            </a:fld>
            <a:endParaRPr lang="en-US"/>
          </a:p>
        </p:txBody>
      </p:sp>
    </p:spTree>
    <p:extLst>
      <p:ext uri="{BB962C8B-B14F-4D97-AF65-F5344CB8AC3E}">
        <p14:creationId xmlns:p14="http://schemas.microsoft.com/office/powerpoint/2010/main" val="3105219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 Page reference: 109-110. </a:t>
            </a:r>
          </a:p>
          <a:p>
            <a:r>
              <a:rPr lang="en-US" dirty="0"/>
              <a:t>Speak to the slide. Review Chapter 4 for the background  for the particulars </a:t>
            </a:r>
            <a:r>
              <a:rPr lang="en-US" dirty="0" smtClean="0"/>
              <a:t>regarding </a:t>
            </a:r>
            <a:r>
              <a:rPr lang="en-US" dirty="0"/>
              <a:t>chain reasoning and complex argumentation. Refer to Chapter for the initial discussion of the literature review case.</a:t>
            </a:r>
          </a:p>
        </p:txBody>
      </p:sp>
      <p:sp>
        <p:nvSpPr>
          <p:cNvPr id="4" name="Slide Number Placeholder 3"/>
          <p:cNvSpPr>
            <a:spLocks noGrp="1"/>
          </p:cNvSpPr>
          <p:nvPr>
            <p:ph type="sldNum" sz="quarter" idx="10"/>
          </p:nvPr>
        </p:nvSpPr>
        <p:spPr/>
        <p:txBody>
          <a:bodyPr/>
          <a:lstStyle/>
          <a:p>
            <a:fld id="{8B1936BF-C52F-43A0-A94A-12B84A72C7FD}" type="slidenum">
              <a:rPr lang="en-US" smtClean="0"/>
              <a:t>4</a:t>
            </a:fld>
            <a:endParaRPr lang="en-US"/>
          </a:p>
        </p:txBody>
      </p:sp>
    </p:spTree>
    <p:extLst>
      <p:ext uri="{BB962C8B-B14F-4D97-AF65-F5344CB8AC3E}">
        <p14:creationId xmlns:p14="http://schemas.microsoft.com/office/powerpoint/2010/main" val="17137219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110-112.</a:t>
            </a:r>
          </a:p>
          <a:p>
            <a:r>
              <a:rPr lang="en-US" dirty="0"/>
              <a:t>Speak to the slide. Use the bulleted points in the right column to explain the graphic to the left.</a:t>
            </a:r>
          </a:p>
        </p:txBody>
      </p:sp>
      <p:sp>
        <p:nvSpPr>
          <p:cNvPr id="4" name="Slide Number Placeholder 3"/>
          <p:cNvSpPr>
            <a:spLocks noGrp="1"/>
          </p:cNvSpPr>
          <p:nvPr>
            <p:ph type="sldNum" sz="quarter" idx="10"/>
          </p:nvPr>
        </p:nvSpPr>
        <p:spPr/>
        <p:txBody>
          <a:bodyPr/>
          <a:lstStyle/>
          <a:p>
            <a:fld id="{8B1936BF-C52F-43A0-A94A-12B84A72C7FD}" type="slidenum">
              <a:rPr lang="en-US" smtClean="0"/>
              <a:t>5</a:t>
            </a:fld>
            <a:endParaRPr lang="en-US"/>
          </a:p>
        </p:txBody>
      </p:sp>
    </p:spTree>
    <p:extLst>
      <p:ext uri="{BB962C8B-B14F-4D97-AF65-F5344CB8AC3E}">
        <p14:creationId xmlns:p14="http://schemas.microsoft.com/office/powerpoint/2010/main" val="37361933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112-114.</a:t>
            </a:r>
          </a:p>
          <a:p>
            <a:r>
              <a:rPr lang="en-US" dirty="0"/>
              <a:t>Use bulleted points in the right column to explain graphic to the left. When addressing bullet point one, you might also </a:t>
            </a:r>
            <a:r>
              <a:rPr lang="en-US" dirty="0" smtClean="0"/>
              <a:t>discuss the </a:t>
            </a:r>
            <a:r>
              <a:rPr lang="en-US" dirty="0"/>
              <a:t>if/then case as a form of deductive logic. Also add that the logical reasoning employed to warrant the case is critical to reaching a valid and credible conclusion- a defensible thesis.</a:t>
            </a:r>
          </a:p>
        </p:txBody>
      </p:sp>
      <p:sp>
        <p:nvSpPr>
          <p:cNvPr id="4" name="Slide Number Placeholder 3"/>
          <p:cNvSpPr>
            <a:spLocks noGrp="1"/>
          </p:cNvSpPr>
          <p:nvPr>
            <p:ph type="sldNum" sz="quarter" idx="10"/>
          </p:nvPr>
        </p:nvSpPr>
        <p:spPr/>
        <p:txBody>
          <a:bodyPr/>
          <a:lstStyle/>
          <a:p>
            <a:fld id="{8B1936BF-C52F-43A0-A94A-12B84A72C7FD}" type="slidenum">
              <a:rPr lang="en-US" smtClean="0"/>
              <a:t>6</a:t>
            </a:fld>
            <a:endParaRPr lang="en-US"/>
          </a:p>
        </p:txBody>
      </p:sp>
    </p:spTree>
    <p:extLst>
      <p:ext uri="{BB962C8B-B14F-4D97-AF65-F5344CB8AC3E}">
        <p14:creationId xmlns:p14="http://schemas.microsoft.com/office/powerpoint/2010/main" val="14167637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114- 120</a:t>
            </a:r>
          </a:p>
          <a:p>
            <a:r>
              <a:rPr lang="en-US" dirty="0"/>
              <a:t>Speak to the slide. For further explanation and examples refer to the referenced pages.</a:t>
            </a:r>
          </a:p>
        </p:txBody>
      </p:sp>
      <p:sp>
        <p:nvSpPr>
          <p:cNvPr id="4" name="Slide Number Placeholder 3"/>
          <p:cNvSpPr>
            <a:spLocks noGrp="1"/>
          </p:cNvSpPr>
          <p:nvPr>
            <p:ph type="sldNum" sz="quarter" idx="10"/>
          </p:nvPr>
        </p:nvSpPr>
        <p:spPr/>
        <p:txBody>
          <a:bodyPr/>
          <a:lstStyle/>
          <a:p>
            <a:fld id="{8B1936BF-C52F-43A0-A94A-12B84A72C7FD}" type="slidenum">
              <a:rPr lang="en-US" smtClean="0"/>
              <a:t>7</a:t>
            </a:fld>
            <a:endParaRPr lang="en-US"/>
          </a:p>
        </p:txBody>
      </p:sp>
    </p:spTree>
    <p:extLst>
      <p:ext uri="{BB962C8B-B14F-4D97-AF65-F5344CB8AC3E}">
        <p14:creationId xmlns:p14="http://schemas.microsoft.com/office/powerpoint/2010/main" val="12412366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120.</a:t>
            </a:r>
          </a:p>
          <a:p>
            <a:r>
              <a:rPr lang="en-US" dirty="0"/>
              <a:t>Speak to slide. Emphasize the second bulleted point.</a:t>
            </a:r>
          </a:p>
        </p:txBody>
      </p:sp>
      <p:sp>
        <p:nvSpPr>
          <p:cNvPr id="4" name="Slide Number Placeholder 3"/>
          <p:cNvSpPr>
            <a:spLocks noGrp="1"/>
          </p:cNvSpPr>
          <p:nvPr>
            <p:ph type="sldNum" sz="quarter" idx="10"/>
          </p:nvPr>
        </p:nvSpPr>
        <p:spPr/>
        <p:txBody>
          <a:bodyPr/>
          <a:lstStyle/>
          <a:p>
            <a:fld id="{8B1936BF-C52F-43A0-A94A-12B84A72C7FD}" type="slidenum">
              <a:rPr lang="en-US" smtClean="0"/>
              <a:t>8</a:t>
            </a:fld>
            <a:endParaRPr lang="en-US"/>
          </a:p>
        </p:txBody>
      </p:sp>
    </p:spTree>
    <p:extLst>
      <p:ext uri="{BB962C8B-B14F-4D97-AF65-F5344CB8AC3E}">
        <p14:creationId xmlns:p14="http://schemas.microsoft.com/office/powerpoint/2010/main" val="32738189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reference:120-123.</a:t>
            </a:r>
          </a:p>
          <a:p>
            <a:r>
              <a:rPr lang="en-US" dirty="0"/>
              <a:t>Task One</a:t>
            </a:r>
          </a:p>
          <a:p>
            <a:r>
              <a:rPr lang="en-US" dirty="0"/>
              <a:t>The topic of study can be stated in the form of a question or a declaration. To determine the appropriate implicative logic pattern, look for the keywords in the topic statement or research question that signal the implicative logic needed to form the argument of advocacy. Once these keywords are identified, refer to the nine logic types and select the appropriate one that will make the connection between the claims made in the discovery argument to form the premises of the advocacy argument. </a:t>
            </a:r>
            <a:r>
              <a:rPr lang="en-US" dirty="0" smtClean="0"/>
              <a:t>Use </a:t>
            </a:r>
            <a:r>
              <a:rPr lang="en-US" dirty="0"/>
              <a:t>Chapter example if needed.</a:t>
            </a:r>
          </a:p>
          <a:p>
            <a:r>
              <a:rPr lang="en-US" dirty="0"/>
              <a:t>Task Two</a:t>
            </a:r>
          </a:p>
          <a:p>
            <a:r>
              <a:rPr lang="en-US" dirty="0"/>
              <a:t>Once we have identified the appropriate logic type and its prerequisites, we do the critique of the literature. This critique is an analysis of the claims and evidence of the discovery argument. The criteria for this analysis are the prerequisite conditions established by the logic type. The purpose of the analysis is to align or reframe discovery claims so they become valid premises for the argument of advocacy. </a:t>
            </a:r>
          </a:p>
          <a:p>
            <a:r>
              <a:rPr lang="en-US" dirty="0"/>
              <a:t>Task Three</a:t>
            </a:r>
          </a:p>
          <a:p>
            <a:r>
              <a:rPr lang="en-US" dirty="0"/>
              <a:t>If Tasks 1 and 2 have been done correctly, Task 3 becomes a simple exercise. Having the correct premises organized and defined and knowing the appropriate logic type makes drawing conclusions easy. These declarative statements will quickly become evident when we complete this statement: “Since these are the facts of the case, we can only conclude. . . </a:t>
            </a:r>
          </a:p>
        </p:txBody>
      </p:sp>
      <p:sp>
        <p:nvSpPr>
          <p:cNvPr id="4" name="Slide Number Placeholder 3"/>
          <p:cNvSpPr>
            <a:spLocks noGrp="1"/>
          </p:cNvSpPr>
          <p:nvPr>
            <p:ph type="sldNum" sz="quarter" idx="10"/>
          </p:nvPr>
        </p:nvSpPr>
        <p:spPr/>
        <p:txBody>
          <a:bodyPr/>
          <a:lstStyle/>
          <a:p>
            <a:fld id="{8B1936BF-C52F-43A0-A94A-12B84A72C7FD}" type="slidenum">
              <a:rPr lang="en-US" smtClean="0"/>
              <a:t>9</a:t>
            </a:fld>
            <a:endParaRPr lang="en-US"/>
          </a:p>
        </p:txBody>
      </p:sp>
    </p:spTree>
    <p:extLst>
      <p:ext uri="{BB962C8B-B14F-4D97-AF65-F5344CB8AC3E}">
        <p14:creationId xmlns:p14="http://schemas.microsoft.com/office/powerpoint/2010/main" val="36064311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Reference:123-127</a:t>
            </a:r>
          </a:p>
          <a:p>
            <a:r>
              <a:rPr lang="en-US" dirty="0"/>
              <a:t>Refer to the referenced </a:t>
            </a:r>
            <a:r>
              <a:rPr lang="en-US" dirty="0" smtClean="0"/>
              <a:t>pages, </a:t>
            </a:r>
            <a:r>
              <a:rPr lang="en-US" dirty="0"/>
              <a:t>if you decide to use the example.</a:t>
            </a:r>
          </a:p>
          <a:p>
            <a:endParaRPr lang="en-US" dirty="0"/>
          </a:p>
        </p:txBody>
      </p:sp>
      <p:sp>
        <p:nvSpPr>
          <p:cNvPr id="4" name="Slide Number Placeholder 3"/>
          <p:cNvSpPr>
            <a:spLocks noGrp="1"/>
          </p:cNvSpPr>
          <p:nvPr>
            <p:ph type="sldNum" sz="quarter" idx="10"/>
          </p:nvPr>
        </p:nvSpPr>
        <p:spPr/>
        <p:txBody>
          <a:bodyPr/>
          <a:lstStyle/>
          <a:p>
            <a:fld id="{8B1936BF-C52F-43A0-A94A-12B84A72C7FD}" type="slidenum">
              <a:rPr lang="en-US" smtClean="0"/>
              <a:t>10</a:t>
            </a:fld>
            <a:endParaRPr lang="en-US"/>
          </a:p>
        </p:txBody>
      </p:sp>
    </p:spTree>
    <p:extLst>
      <p:ext uri="{BB962C8B-B14F-4D97-AF65-F5344CB8AC3E}">
        <p14:creationId xmlns:p14="http://schemas.microsoft.com/office/powerpoint/2010/main" val="14004513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lstStyle>
            <a:lvl1pPr algn="l">
              <a:defRPr>
                <a:solidFill>
                  <a:schemeClr val="bg1"/>
                </a:solidFill>
                <a:latin typeface="Palatino Linotype" panose="02040502050505030304" pitchFamily="18" charset="0"/>
              </a:defRPr>
            </a:lvl1pPr>
          </a:lstStyle>
          <a:p>
            <a:r>
              <a:rPr lang="en-US" dirty="0"/>
              <a:t>Click to edit Master title style</a:t>
            </a:r>
          </a:p>
        </p:txBody>
      </p:sp>
      <p:sp>
        <p:nvSpPr>
          <p:cNvPr id="3"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754559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Palatino Linotype" panose="0204050205050503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34D32E49-086E-214C-84DF-38EB4833D748}" type="datetimeFigureOut">
              <a:rPr lang="en-US" smtClean="0"/>
              <a:t>10/20/2016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086854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685133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32E49-086E-214C-84DF-38EB4833D748}" type="datetimeFigureOut">
              <a:rPr lang="en-US" smtClean="0"/>
              <a:t>10/20/2016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88889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Palatino Linotype" panose="02040502050505030304" pitchFamily="18" charset="0"/>
              </a:defRPr>
            </a:lvl1pPr>
            <a:lvl2pPr>
              <a:defRPr sz="2800">
                <a:latin typeface="Palatino Linotype" panose="02040502050505030304" pitchFamily="18" charset="0"/>
              </a:defRPr>
            </a:lvl2pPr>
            <a:lvl3pPr>
              <a:defRPr sz="2400">
                <a:latin typeface="Palatino Linotype" panose="02040502050505030304" pitchFamily="18" charset="0"/>
              </a:defRPr>
            </a:lvl3pPr>
            <a:lvl4pPr>
              <a:defRPr sz="2000">
                <a:latin typeface="Palatino Linotype" panose="02040502050505030304" pitchFamily="18" charset="0"/>
              </a:defRPr>
            </a:lvl4pPr>
            <a:lvl5pPr>
              <a:defRPr sz="2000">
                <a:latin typeface="Palatino Linotype" panose="02040502050505030304" pitchFamily="18"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0568351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Palatino Linotype" panose="0204050205050503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843784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283901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92033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6931726" y="1291808"/>
            <a:ext cx="2133600" cy="414628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42933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66203" y="1137481"/>
            <a:ext cx="7349628" cy="2477528"/>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1166203" y="4517270"/>
            <a:ext cx="7349628" cy="159085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764278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chemeClr val="bg1"/>
                </a:solidFill>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38612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rgbClr val="BE0004"/>
                </a:solidFill>
                <a:latin typeface="Palatino Linotype" panose="02040502050505030304" pitchFamily="18" charset="0"/>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959264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Alternat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21097"/>
            <a:ext cx="8229600" cy="1143000"/>
          </a:xfrm>
        </p:spPr>
        <p:txBody>
          <a:bodyPr/>
          <a:lstStyle>
            <a:lvl1pPr>
              <a:defRPr>
                <a:solidFill>
                  <a:srgbClr val="BE0004"/>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
        <p:nvSpPr>
          <p:cNvPr id="6" name="Subtitle 2"/>
          <p:cNvSpPr>
            <a:spLocks noGrp="1"/>
          </p:cNvSpPr>
          <p:nvPr>
            <p:ph type="subTitle" idx="1"/>
          </p:nvPr>
        </p:nvSpPr>
        <p:spPr>
          <a:xfrm>
            <a:off x="457200" y="3948528"/>
            <a:ext cx="8229600" cy="1752600"/>
          </a:xfrm>
        </p:spPr>
        <p:txBody>
          <a:bodyPr/>
          <a:lstStyle>
            <a:lvl1pPr marL="0" indent="0" algn="ctr">
              <a:buNone/>
              <a:defRPr>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129959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FF0000"/>
                </a:solidFill>
                <a:latin typeface="Palatino Linotype" panose="02040502050505030304" pitchFamily="18" charset="0"/>
              </a:defRPr>
            </a:lvl1pPr>
            <a:lvl2pPr>
              <a:defRPr>
                <a:solidFill>
                  <a:srgbClr val="FF0000"/>
                </a:solidFill>
                <a:latin typeface="Palatino Linotype" panose="02040502050505030304" pitchFamily="18" charset="0"/>
              </a:defRPr>
            </a:lvl2pPr>
            <a:lvl3pPr>
              <a:defRPr>
                <a:solidFill>
                  <a:srgbClr val="FF0000"/>
                </a:solidFill>
                <a:latin typeface="Palatino Linotype" panose="02040502050505030304" pitchFamily="18" charset="0"/>
              </a:defRPr>
            </a:lvl3pPr>
            <a:lvl4pPr>
              <a:defRPr>
                <a:solidFill>
                  <a:srgbClr val="FF0000"/>
                </a:solidFill>
                <a:latin typeface="Palatino Linotype" panose="02040502050505030304" pitchFamily="18" charset="0"/>
              </a:defRPr>
            </a:lvl4pPr>
            <a:lvl5pPr>
              <a:defRPr>
                <a:solidFill>
                  <a:srgbClr val="FF0000"/>
                </a:solidFill>
                <a:latin typeface="Palatino Linotype" panose="0204050205050503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761261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FF0000"/>
                </a:solidFill>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369883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4D32E49-086E-214C-84DF-38EB4833D748}" type="datetimeFigureOut">
              <a:rPr lang="en-US" smtClean="0"/>
              <a:t>10/20/2016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360196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32E49-086E-214C-84DF-38EB4833D748}" type="datetimeFigureOut">
              <a:rPr lang="en-US" smtClean="0"/>
              <a:t>10/20/2016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E9F23-5650-904F-A04E-7BE893B4CFF4}" type="slidenum">
              <a:rPr lang="en-US" smtClean="0"/>
              <a:t>‹#›</a:t>
            </a:fld>
            <a:endParaRPr lang="en-US"/>
          </a:p>
        </p:txBody>
      </p:sp>
    </p:spTree>
    <p:extLst>
      <p:ext uri="{BB962C8B-B14F-4D97-AF65-F5344CB8AC3E}">
        <p14:creationId xmlns:p14="http://schemas.microsoft.com/office/powerpoint/2010/main" val="859516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8" r:id="rId4"/>
    <p:sldLayoutId id="2147483669" r:id="rId5"/>
    <p:sldLayoutId id="2147483667"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ctr" defTabSz="457200" rtl="0" eaLnBrk="1" latinLnBrk="0" hangingPunct="1">
        <a:spcBef>
          <a:spcPct val="0"/>
        </a:spcBef>
        <a:buNone/>
        <a:defRPr sz="44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Literature Review</a:t>
            </a:r>
            <a:br>
              <a:rPr lang="en-US" dirty="0"/>
            </a:br>
            <a:r>
              <a:rPr lang="en-US" dirty="0"/>
              <a:t>3 edition</a:t>
            </a:r>
          </a:p>
        </p:txBody>
      </p:sp>
      <p:sp>
        <p:nvSpPr>
          <p:cNvPr id="3" name="Subtitle 2"/>
          <p:cNvSpPr>
            <a:spLocks noGrp="1"/>
          </p:cNvSpPr>
          <p:nvPr>
            <p:ph type="subTitle" idx="1"/>
          </p:nvPr>
        </p:nvSpPr>
        <p:spPr/>
        <p:txBody>
          <a:bodyPr>
            <a:normAutofit fontScale="85000" lnSpcReduction="20000"/>
          </a:bodyPr>
          <a:lstStyle/>
          <a:p>
            <a:r>
              <a:rPr lang="en-US" dirty="0"/>
              <a:t>Six Steps To Success</a:t>
            </a:r>
          </a:p>
          <a:p>
            <a:endParaRPr lang="en-US" dirty="0"/>
          </a:p>
          <a:p>
            <a:r>
              <a:rPr lang="en-US" dirty="0"/>
              <a:t>Lawrence A. Machi</a:t>
            </a:r>
          </a:p>
          <a:p>
            <a:r>
              <a:rPr lang="en-US" dirty="0"/>
              <a:t>Brenda T. McEvoy</a:t>
            </a:r>
          </a:p>
        </p:txBody>
      </p:sp>
      <p:pic>
        <p:nvPicPr>
          <p:cNvPr id="4" name="Picture 3"/>
          <p:cNvPicPr>
            <a:picLocks noChangeAspect="1"/>
          </p:cNvPicPr>
          <p:nvPr/>
        </p:nvPicPr>
        <p:blipFill>
          <a:blip r:embed="rId2"/>
          <a:stretch>
            <a:fillRect/>
          </a:stretch>
        </p:blipFill>
        <p:spPr>
          <a:xfrm>
            <a:off x="5098942" y="675705"/>
            <a:ext cx="3068665" cy="4400111"/>
          </a:xfrm>
          <a:prstGeom prst="rect">
            <a:avLst/>
          </a:prstGeom>
          <a:ln w="8890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val="5926008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42987" y="1319212"/>
            <a:ext cx="7058025" cy="4219575"/>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a:xfrm>
            <a:off x="294968" y="274638"/>
            <a:ext cx="8391832" cy="728252"/>
          </a:xfrm>
        </p:spPr>
        <p:txBody>
          <a:bodyPr>
            <a:normAutofit fontScale="90000"/>
          </a:bodyPr>
          <a:lstStyle/>
          <a:p>
            <a:r>
              <a:rPr lang="en-US" sz="2800" dirty="0"/>
              <a:t>Building the Literature Review Case: An Example, the Discovery  Argument </a:t>
            </a:r>
          </a:p>
        </p:txBody>
      </p:sp>
    </p:spTree>
    <p:extLst>
      <p:ext uri="{BB962C8B-B14F-4D97-AF65-F5344CB8AC3E}">
        <p14:creationId xmlns:p14="http://schemas.microsoft.com/office/powerpoint/2010/main" val="1996306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187033" y="1337073"/>
            <a:ext cx="6769934" cy="4382689"/>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a:xfrm>
            <a:off x="457200" y="274638"/>
            <a:ext cx="8229600" cy="717254"/>
          </a:xfrm>
        </p:spPr>
        <p:txBody>
          <a:bodyPr>
            <a:normAutofit fontScale="90000"/>
          </a:bodyPr>
          <a:lstStyle/>
          <a:p>
            <a:r>
              <a:rPr lang="en-US" sz="2800" dirty="0"/>
              <a:t>Building the Literature Review Case: An Example, the Advocacy  Argument </a:t>
            </a:r>
          </a:p>
        </p:txBody>
      </p:sp>
    </p:spTree>
    <p:extLst>
      <p:ext uri="{BB962C8B-B14F-4D97-AF65-F5344CB8AC3E}">
        <p14:creationId xmlns:p14="http://schemas.microsoft.com/office/powerpoint/2010/main" val="2520678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376291"/>
          </a:xfrm>
        </p:spPr>
        <p:txBody>
          <a:bodyPr>
            <a:normAutofit fontScale="90000"/>
          </a:bodyPr>
          <a:lstStyle/>
          <a:p>
            <a:r>
              <a:rPr lang="en-US" sz="2800" dirty="0"/>
              <a:t>CONCEPT 6. FALLACIES </a:t>
            </a:r>
          </a:p>
        </p:txBody>
      </p:sp>
      <p:sp>
        <p:nvSpPr>
          <p:cNvPr id="3" name="Content Placeholder 2"/>
          <p:cNvSpPr>
            <a:spLocks noGrp="1"/>
          </p:cNvSpPr>
          <p:nvPr>
            <p:ph sz="half" idx="1"/>
          </p:nvPr>
        </p:nvSpPr>
        <p:spPr>
          <a:xfrm>
            <a:off x="240224" y="1086129"/>
            <a:ext cx="4255576" cy="4910410"/>
          </a:xfrm>
        </p:spPr>
        <p:txBody>
          <a:bodyPr>
            <a:noAutofit/>
          </a:bodyPr>
          <a:lstStyle/>
          <a:p>
            <a:r>
              <a:rPr lang="en-US" sz="1300" b="1" i="1" dirty="0"/>
              <a:t>jumping to a faulty conclusion. </a:t>
            </a:r>
            <a:r>
              <a:rPr lang="en-US" sz="1300" dirty="0"/>
              <a:t>When a researcher asserts a conclusion based on skeletal evidence or by an incomplete evaluation of the evidence. </a:t>
            </a:r>
          </a:p>
          <a:p>
            <a:r>
              <a:rPr lang="en-US" sz="1300" b="1" i="1" dirty="0"/>
              <a:t>presenting a conclusion without properly addressing other alternatives. </a:t>
            </a:r>
            <a:r>
              <a:rPr lang="en-US" sz="1300" dirty="0"/>
              <a:t>Presenting a one-sided argument usually occurs when the researcher either was blinded by a preferred conclusion or did not delve deeply enough into the data to find alternative possibilities. </a:t>
            </a:r>
          </a:p>
          <a:p>
            <a:r>
              <a:rPr lang="en-US" sz="1300" b="1" i="1" dirty="0"/>
              <a:t>name-calling. </a:t>
            </a:r>
            <a:r>
              <a:rPr lang="en-US" sz="1300" dirty="0"/>
              <a:t>Research that attacks data, a position taken, or an expert by impugning the personal character of the author. </a:t>
            </a:r>
          </a:p>
          <a:p>
            <a:r>
              <a:rPr lang="en-US" sz="1300" b="1" i="1" dirty="0"/>
              <a:t>appeals to emotions. </a:t>
            </a:r>
            <a:r>
              <a:rPr lang="en-US" sz="1300" dirty="0"/>
              <a:t>Research that bases its argument on an emotional rather than an evidentiary position. </a:t>
            </a:r>
          </a:p>
          <a:p>
            <a:r>
              <a:rPr lang="en-US" sz="1300" b="1" dirty="0"/>
              <a:t>appeals to </a:t>
            </a:r>
            <a:r>
              <a:rPr lang="en-US" sz="1300" b="1" i="1" dirty="0"/>
              <a:t>ignorance</a:t>
            </a:r>
            <a:r>
              <a:rPr lang="en-US" sz="1300" b="1" dirty="0"/>
              <a:t>. </a:t>
            </a:r>
            <a:r>
              <a:rPr lang="en-US" sz="1300" dirty="0"/>
              <a:t>Research that uses a backdoor  logic that a claim must be true because it has not been proven false. </a:t>
            </a:r>
          </a:p>
          <a:p>
            <a:r>
              <a:rPr lang="en-US" sz="1300" b="1" i="1" dirty="0"/>
              <a:t>Misplaced causality. </a:t>
            </a:r>
            <a:r>
              <a:rPr lang="en-US" sz="1300" dirty="0"/>
              <a:t>Often occurs when research uses the arguments of cause to effect or effect to </a:t>
            </a:r>
            <a:r>
              <a:rPr lang="en-US" sz="1300" dirty="0" smtClean="0"/>
              <a:t>cause, </a:t>
            </a:r>
            <a:r>
              <a:rPr lang="en-US" sz="1300" dirty="0"/>
              <a:t>to prove causality without considering other actions or events that could have a bearing on the connection.</a:t>
            </a:r>
          </a:p>
        </p:txBody>
      </p:sp>
      <p:sp>
        <p:nvSpPr>
          <p:cNvPr id="7" name="Content Placeholder 6"/>
          <p:cNvSpPr>
            <a:spLocks noGrp="1"/>
          </p:cNvSpPr>
          <p:nvPr>
            <p:ph sz="half" idx="2"/>
          </p:nvPr>
        </p:nvSpPr>
        <p:spPr>
          <a:xfrm>
            <a:off x="4572000" y="1274736"/>
            <a:ext cx="4038600" cy="4525963"/>
          </a:xfrm>
        </p:spPr>
        <p:txBody>
          <a:bodyPr>
            <a:normAutofit/>
          </a:bodyPr>
          <a:lstStyle/>
          <a:p>
            <a:r>
              <a:rPr lang="en-US" sz="1300" b="1" i="1" dirty="0"/>
              <a:t>begging the question. </a:t>
            </a:r>
            <a:r>
              <a:rPr lang="en-US" sz="1300" dirty="0"/>
              <a:t>The researcher asserts a claim and uses that claim as the evidence for the assertion. This is circular reasoning. </a:t>
            </a:r>
          </a:p>
          <a:p>
            <a:r>
              <a:rPr lang="en-US" sz="1300" b="1" i="1" dirty="0"/>
              <a:t>disconnected conclusion</a:t>
            </a:r>
            <a:r>
              <a:rPr lang="en-US" sz="1300" b="1" dirty="0"/>
              <a:t>. </a:t>
            </a:r>
            <a:r>
              <a:rPr lang="en-US" sz="1300" dirty="0"/>
              <a:t>Research that reaches a conclusion without evidence to support it. </a:t>
            </a:r>
          </a:p>
          <a:p>
            <a:r>
              <a:rPr lang="en-US" sz="1300" b="1" i="1" dirty="0"/>
              <a:t>everybody knows that</a:t>
            </a:r>
            <a:r>
              <a:rPr lang="en-US" sz="1300" b="1" dirty="0"/>
              <a:t>. </a:t>
            </a:r>
            <a:r>
              <a:rPr lang="en-US" sz="1300" dirty="0"/>
              <a:t>Research that reaches a conclusion based on some ill-defined or vague notion of a case.</a:t>
            </a:r>
            <a:r>
              <a:rPr lang="en-US" sz="1300" i="1" dirty="0"/>
              <a:t> </a:t>
            </a:r>
            <a:r>
              <a:rPr lang="en-US" sz="1300" dirty="0"/>
              <a:t>No evidence is presented. Instead, the researcher bases the claim on false premises or on opinion. </a:t>
            </a:r>
          </a:p>
          <a:p>
            <a:r>
              <a:rPr lang="en-US" sz="1300" b="1" i="1" dirty="0"/>
              <a:t>loaded question</a:t>
            </a:r>
            <a:r>
              <a:rPr lang="en-US" sz="1300" b="1" dirty="0"/>
              <a:t>. </a:t>
            </a:r>
            <a:r>
              <a:rPr lang="en-US" sz="1300" dirty="0"/>
              <a:t>Research based on a research question that contains one or more false or questionable presuppositions. </a:t>
            </a:r>
          </a:p>
          <a:p>
            <a:r>
              <a:rPr lang="en-US" sz="1300" b="1" i="1" dirty="0"/>
              <a:t>poisons the well</a:t>
            </a:r>
            <a:r>
              <a:rPr lang="en-US" sz="1300" b="1" dirty="0"/>
              <a:t>. </a:t>
            </a:r>
            <a:r>
              <a:rPr lang="en-US" sz="1300" dirty="0"/>
              <a:t>Research that biases the argument by using controlling language. Here, the researcher uses descriptive language to sell the argument, either negatively or positively, without respect for the evidence. </a:t>
            </a:r>
          </a:p>
        </p:txBody>
      </p:sp>
      <p:sp>
        <p:nvSpPr>
          <p:cNvPr id="4" name="TextBox 3"/>
          <p:cNvSpPr txBox="1"/>
          <p:nvPr/>
        </p:nvSpPr>
        <p:spPr>
          <a:xfrm>
            <a:off x="340962" y="720671"/>
            <a:ext cx="8059119" cy="369332"/>
          </a:xfrm>
          <a:prstGeom prst="rect">
            <a:avLst/>
          </a:prstGeom>
          <a:noFill/>
        </p:spPr>
        <p:txBody>
          <a:bodyPr wrap="square" rtlCol="0">
            <a:spAutoFit/>
          </a:bodyPr>
          <a:lstStyle/>
          <a:p>
            <a:r>
              <a:rPr lang="en-US" b="1" dirty="0"/>
              <a:t>Fallacies</a:t>
            </a:r>
            <a:r>
              <a:rPr lang="en-US" dirty="0"/>
              <a:t> are arguments that lead to a mistaken or misleading conclusion. </a:t>
            </a:r>
          </a:p>
        </p:txBody>
      </p:sp>
    </p:spTree>
    <p:extLst>
      <p:ext uri="{BB962C8B-B14F-4D97-AF65-F5344CB8AC3E}">
        <p14:creationId xmlns:p14="http://schemas.microsoft.com/office/powerpoint/2010/main" val="26480660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CONCEPT 7. THE CASE IS EVERYTHING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079084118"/>
              </p:ext>
            </p:extLst>
          </p:nvPr>
        </p:nvGraphicFramePr>
        <p:xfrm>
          <a:off x="494071" y="860886"/>
          <a:ext cx="8155858" cy="576661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093548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49738" y="1371600"/>
            <a:ext cx="8465425" cy="3480619"/>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577744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8211" y="2461457"/>
            <a:ext cx="4385934" cy="1473869"/>
          </a:xfrm>
        </p:spPr>
        <p:txBody>
          <a:bodyPr>
            <a:normAutofit fontScale="90000"/>
          </a:bodyPr>
          <a:lstStyle/>
          <a:p>
            <a:r>
              <a:rPr lang="en-US" i="1" dirty="0"/>
              <a:t>Step Five: Critique the Literature</a:t>
            </a:r>
            <a:endParaRPr lang="en-US" dirty="0"/>
          </a:p>
        </p:txBody>
      </p:sp>
      <p:sp>
        <p:nvSpPr>
          <p:cNvPr id="5" name="Subtitle 4"/>
          <p:cNvSpPr>
            <a:spLocks noGrp="1"/>
          </p:cNvSpPr>
          <p:nvPr>
            <p:ph type="subTitle" idx="1"/>
          </p:nvPr>
        </p:nvSpPr>
        <p:spPr>
          <a:xfrm>
            <a:off x="290716" y="4240132"/>
            <a:ext cx="3735594" cy="401051"/>
          </a:xfrm>
        </p:spPr>
        <p:txBody>
          <a:bodyPr>
            <a:noAutofit/>
          </a:bodyPr>
          <a:lstStyle/>
          <a:p>
            <a:r>
              <a:rPr lang="en-US" sz="2400" b="1" dirty="0"/>
              <a:t>Interpreting the Research</a:t>
            </a:r>
            <a:endParaRPr lang="en-US" sz="2400" dirty="0"/>
          </a:p>
        </p:txBody>
      </p:sp>
      <p:sp>
        <p:nvSpPr>
          <p:cNvPr id="6" name="Rectangle 5"/>
          <p:cNvSpPr/>
          <p:nvPr/>
        </p:nvSpPr>
        <p:spPr>
          <a:xfrm>
            <a:off x="1947087" y="1476572"/>
            <a:ext cx="805029" cy="984885"/>
          </a:xfrm>
          <a:prstGeom prst="rect">
            <a:avLst/>
          </a:prstGeom>
        </p:spPr>
        <p:txBody>
          <a:bodyPr wrap="none">
            <a:spAutoFit/>
          </a:bodyPr>
          <a:lstStyle/>
          <a:p>
            <a:r>
              <a:rPr lang="en-US" sz="5800" dirty="0">
                <a:solidFill>
                  <a:schemeClr val="bg1"/>
                </a:solidFill>
                <a:latin typeface="Palatino LT Std"/>
              </a:rPr>
              <a:t>5 </a:t>
            </a:r>
            <a:endParaRPr lang="en-US" dirty="0">
              <a:solidFill>
                <a:schemeClr val="bg1"/>
              </a:solidFill>
            </a:endParaRPr>
          </a:p>
        </p:txBody>
      </p:sp>
      <p:pic>
        <p:nvPicPr>
          <p:cNvPr id="7" name="Picture 6"/>
          <p:cNvPicPr>
            <a:picLocks noChangeAspect="1"/>
          </p:cNvPicPr>
          <p:nvPr/>
        </p:nvPicPr>
        <p:blipFill>
          <a:blip r:embed="rId3"/>
          <a:stretch>
            <a:fillRect/>
          </a:stretch>
        </p:blipFill>
        <p:spPr>
          <a:xfrm>
            <a:off x="4600992" y="1482495"/>
            <a:ext cx="4324350" cy="34671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80459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030278" y="1207576"/>
            <a:ext cx="4884872" cy="4269299"/>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a:xfrm>
            <a:off x="457200" y="164858"/>
            <a:ext cx="8229600" cy="842532"/>
          </a:xfrm>
        </p:spPr>
        <p:txBody>
          <a:bodyPr>
            <a:normAutofit/>
          </a:bodyPr>
          <a:lstStyle/>
          <a:p>
            <a:r>
              <a:rPr lang="en-US" sz="3600" dirty="0"/>
              <a:t>Covered in this Presentation</a:t>
            </a:r>
          </a:p>
        </p:txBody>
      </p:sp>
    </p:spTree>
    <p:extLst>
      <p:ext uri="{BB962C8B-B14F-4D97-AF65-F5344CB8AC3E}">
        <p14:creationId xmlns:p14="http://schemas.microsoft.com/office/powerpoint/2010/main" val="3934489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678424" y="2856741"/>
            <a:ext cx="3628103" cy="1566774"/>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a:xfrm>
            <a:off x="457200" y="325592"/>
            <a:ext cx="8229600" cy="829032"/>
          </a:xfrm>
        </p:spPr>
        <p:txBody>
          <a:bodyPr>
            <a:normAutofit fontScale="90000"/>
          </a:bodyPr>
          <a:lstStyle/>
          <a:p>
            <a:r>
              <a:rPr lang="en-US" sz="2800" dirty="0">
                <a:solidFill>
                  <a:srgbClr val="FF0000"/>
                </a:solidFill>
              </a:rPr>
              <a:t>CONCEPT 1. MAKING THE CASE FOR THE LITERATURE REVIEW </a:t>
            </a:r>
          </a:p>
        </p:txBody>
      </p:sp>
      <p:sp>
        <p:nvSpPr>
          <p:cNvPr id="5" name="Content Placeholder 4"/>
          <p:cNvSpPr>
            <a:spLocks noGrp="1"/>
          </p:cNvSpPr>
          <p:nvPr>
            <p:ph sz="half" idx="2"/>
          </p:nvPr>
        </p:nvSpPr>
        <p:spPr>
          <a:xfrm>
            <a:off x="4395019" y="1377147"/>
            <a:ext cx="4291781" cy="4525963"/>
          </a:xfrm>
        </p:spPr>
        <p:txBody>
          <a:bodyPr>
            <a:normAutofit fontScale="70000" lnSpcReduction="20000"/>
          </a:bodyPr>
          <a:lstStyle/>
          <a:p>
            <a:r>
              <a:rPr lang="en-US" dirty="0">
                <a:solidFill>
                  <a:srgbClr val="FF0000"/>
                </a:solidFill>
              </a:rPr>
              <a:t>Chain reasoning is the logical pattern for diagramming the if/then argument used to build the case for a literature review. </a:t>
            </a:r>
          </a:p>
          <a:p>
            <a:r>
              <a:rPr lang="en-US" dirty="0">
                <a:solidFill>
                  <a:srgbClr val="FF0000"/>
                </a:solidFill>
              </a:rPr>
              <a:t>The first argument is constructed citing certain facts as evidence (</a:t>
            </a:r>
            <a:r>
              <a:rPr lang="en-US" i="1" dirty="0">
                <a:solidFill>
                  <a:srgbClr val="FF0000"/>
                </a:solidFill>
              </a:rPr>
              <a:t>R</a:t>
            </a:r>
            <a:r>
              <a:rPr lang="en-US" dirty="0">
                <a:solidFill>
                  <a:srgbClr val="FF0000"/>
                </a:solidFill>
              </a:rPr>
              <a:t>1 . . . . R</a:t>
            </a:r>
            <a:r>
              <a:rPr lang="en-US" i="1" dirty="0">
                <a:solidFill>
                  <a:srgbClr val="FF0000"/>
                </a:solidFill>
              </a:rPr>
              <a:t>n</a:t>
            </a:r>
            <a:r>
              <a:rPr lang="en-US" dirty="0">
                <a:solidFill>
                  <a:srgbClr val="FF0000"/>
                </a:solidFill>
              </a:rPr>
              <a:t>), logically leading to the conclusions (</a:t>
            </a:r>
            <a:r>
              <a:rPr lang="en-US" i="1" dirty="0">
                <a:solidFill>
                  <a:srgbClr val="FF0000"/>
                </a:solidFill>
              </a:rPr>
              <a:t>C</a:t>
            </a:r>
            <a:r>
              <a:rPr lang="en-US" dirty="0">
                <a:solidFill>
                  <a:srgbClr val="FF0000"/>
                </a:solidFill>
              </a:rPr>
              <a:t>1). </a:t>
            </a:r>
          </a:p>
          <a:p>
            <a:r>
              <a:rPr lang="en-US" dirty="0">
                <a:solidFill>
                  <a:srgbClr val="FF0000"/>
                </a:solidFill>
              </a:rPr>
              <a:t>The conclusions drawn from the first argument become the evidence (</a:t>
            </a:r>
            <a:r>
              <a:rPr lang="en-US" i="1" dirty="0">
                <a:solidFill>
                  <a:srgbClr val="FF0000"/>
                </a:solidFill>
              </a:rPr>
              <a:t>C</a:t>
            </a:r>
            <a:r>
              <a:rPr lang="en-US" dirty="0">
                <a:solidFill>
                  <a:srgbClr val="FF0000"/>
                </a:solidFill>
              </a:rPr>
              <a:t>1) for the second argument.  </a:t>
            </a:r>
          </a:p>
          <a:p>
            <a:r>
              <a:rPr lang="en-US" dirty="0">
                <a:solidFill>
                  <a:srgbClr val="FF0000"/>
                </a:solidFill>
              </a:rPr>
              <a:t>Using the evidence (</a:t>
            </a:r>
            <a:r>
              <a:rPr lang="en-US" i="1" dirty="0">
                <a:solidFill>
                  <a:srgbClr val="FF0000"/>
                </a:solidFill>
              </a:rPr>
              <a:t>C</a:t>
            </a:r>
            <a:r>
              <a:rPr lang="en-US" dirty="0">
                <a:solidFill>
                  <a:srgbClr val="FF0000"/>
                </a:solidFill>
              </a:rPr>
              <a:t>1) as their bases, conclusions (</a:t>
            </a:r>
            <a:r>
              <a:rPr lang="en-US" i="1" dirty="0">
                <a:solidFill>
                  <a:srgbClr val="FF0000"/>
                </a:solidFill>
              </a:rPr>
              <a:t>C</a:t>
            </a:r>
            <a:r>
              <a:rPr lang="en-US" dirty="0">
                <a:solidFill>
                  <a:srgbClr val="FF0000"/>
                </a:solidFill>
              </a:rPr>
              <a:t>2) are drawn to directly address the question posed, thereby creating the thesis (</a:t>
            </a:r>
            <a:r>
              <a:rPr lang="en-US" i="1" dirty="0">
                <a:solidFill>
                  <a:srgbClr val="FF0000"/>
                </a:solidFill>
              </a:rPr>
              <a:t>T</a:t>
            </a:r>
            <a:r>
              <a:rPr lang="en-US" dirty="0">
                <a:solidFill>
                  <a:srgbClr val="FF0000"/>
                </a:solidFill>
              </a:rPr>
              <a:t>)</a:t>
            </a:r>
            <a:r>
              <a:rPr lang="en-US" i="1" dirty="0">
                <a:solidFill>
                  <a:srgbClr val="FF0000"/>
                </a:solidFill>
              </a:rPr>
              <a:t>. </a:t>
            </a:r>
            <a:endParaRPr lang="en-US" dirty="0">
              <a:solidFill>
                <a:srgbClr val="FF0000"/>
              </a:solidFill>
            </a:endParaRPr>
          </a:p>
        </p:txBody>
      </p:sp>
    </p:spTree>
    <p:extLst>
      <p:ext uri="{BB962C8B-B14F-4D97-AF65-F5344CB8AC3E}">
        <p14:creationId xmlns:p14="http://schemas.microsoft.com/office/powerpoint/2010/main" val="9069321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420068" y="2527469"/>
            <a:ext cx="3834217" cy="2078837"/>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a:xfrm>
            <a:off x="191729" y="274638"/>
            <a:ext cx="8495071" cy="949478"/>
          </a:xfrm>
        </p:spPr>
        <p:txBody>
          <a:bodyPr>
            <a:normAutofit/>
          </a:bodyPr>
          <a:lstStyle/>
          <a:p>
            <a:r>
              <a:rPr lang="en-US" sz="2800" dirty="0">
                <a:solidFill>
                  <a:srgbClr val="FF0000"/>
                </a:solidFill>
              </a:rPr>
              <a:t>CONCEPT 2. DESCRIPTIVE ARGUMENT PATTERNS: FACTUAL REASONING </a:t>
            </a:r>
          </a:p>
        </p:txBody>
      </p:sp>
      <p:sp>
        <p:nvSpPr>
          <p:cNvPr id="5" name="Content Placeholder 4"/>
          <p:cNvSpPr>
            <a:spLocks noGrp="1"/>
          </p:cNvSpPr>
          <p:nvPr>
            <p:ph sz="half" idx="2"/>
          </p:nvPr>
        </p:nvSpPr>
        <p:spPr>
          <a:xfrm>
            <a:off x="4494508" y="1600200"/>
            <a:ext cx="4300780" cy="4525963"/>
          </a:xfrm>
        </p:spPr>
        <p:txBody>
          <a:bodyPr>
            <a:normAutofit fontScale="62500" lnSpcReduction="20000"/>
          </a:bodyPr>
          <a:lstStyle/>
          <a:p>
            <a:r>
              <a:rPr lang="en-US" dirty="0">
                <a:solidFill>
                  <a:srgbClr val="FF0000"/>
                </a:solidFill>
              </a:rPr>
              <a:t>The descriptive argument follows an if/then pattern, where the </a:t>
            </a:r>
            <a:r>
              <a:rPr lang="en-US" i="1" dirty="0">
                <a:solidFill>
                  <a:srgbClr val="FF0000"/>
                </a:solidFill>
              </a:rPr>
              <a:t>then </a:t>
            </a:r>
            <a:r>
              <a:rPr lang="en-US" dirty="0">
                <a:solidFill>
                  <a:srgbClr val="FF0000"/>
                </a:solidFill>
              </a:rPr>
              <a:t>part is true whenever the </a:t>
            </a:r>
            <a:r>
              <a:rPr lang="en-US" i="1" dirty="0">
                <a:solidFill>
                  <a:srgbClr val="FF0000"/>
                </a:solidFill>
              </a:rPr>
              <a:t>if </a:t>
            </a:r>
            <a:r>
              <a:rPr lang="en-US" dirty="0">
                <a:solidFill>
                  <a:srgbClr val="FF0000"/>
                </a:solidFill>
              </a:rPr>
              <a:t>part is true. </a:t>
            </a:r>
          </a:p>
          <a:p>
            <a:r>
              <a:rPr lang="en-US" dirty="0">
                <a:solidFill>
                  <a:srgbClr val="FF0000"/>
                </a:solidFill>
              </a:rPr>
              <a:t>Comparison or contrast logic schemes are used to form these advocacy arguments. </a:t>
            </a:r>
          </a:p>
          <a:p>
            <a:r>
              <a:rPr lang="en-US" dirty="0">
                <a:solidFill>
                  <a:srgbClr val="FF0000"/>
                </a:solidFill>
              </a:rPr>
              <a:t>Convergent and divergent mapping, such as a Venn diagram are employed to organize argument premises. </a:t>
            </a:r>
          </a:p>
          <a:p>
            <a:r>
              <a:rPr lang="en-US" dirty="0">
                <a:solidFill>
                  <a:srgbClr val="FF0000"/>
                </a:solidFill>
              </a:rPr>
              <a:t>Side-by-side logic patterns serve as the warranting schemes for the descriptive argument.</a:t>
            </a:r>
          </a:p>
          <a:p>
            <a:r>
              <a:rPr lang="en-US" dirty="0">
                <a:solidFill>
                  <a:srgbClr val="FF0000"/>
                </a:solidFill>
              </a:rPr>
              <a:t>In descriptive arguments, warrant validity relies on the strength authority of the claims that form the premises of the advocacy argument.</a:t>
            </a:r>
          </a:p>
        </p:txBody>
      </p:sp>
    </p:spTree>
    <p:extLst>
      <p:ext uri="{BB962C8B-B14F-4D97-AF65-F5344CB8AC3E}">
        <p14:creationId xmlns:p14="http://schemas.microsoft.com/office/powerpoint/2010/main" val="3215298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541933" y="2409986"/>
            <a:ext cx="3261286" cy="2005250"/>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a:xfrm>
            <a:off x="324465" y="274638"/>
            <a:ext cx="8362335" cy="816743"/>
          </a:xfrm>
        </p:spPr>
        <p:txBody>
          <a:bodyPr>
            <a:normAutofit fontScale="90000"/>
          </a:bodyPr>
          <a:lstStyle/>
          <a:p>
            <a:r>
              <a:rPr lang="en-US" sz="2800" dirty="0">
                <a:solidFill>
                  <a:srgbClr val="FF0000"/>
                </a:solidFill>
              </a:rPr>
              <a:t>CONCEPT 3. IMPLICATIVE ARGUMENT PATTERNS: IMPLICATIVE REASONING </a:t>
            </a:r>
          </a:p>
        </p:txBody>
      </p:sp>
      <p:sp>
        <p:nvSpPr>
          <p:cNvPr id="5" name="Content Placeholder 4"/>
          <p:cNvSpPr>
            <a:spLocks noGrp="1"/>
          </p:cNvSpPr>
          <p:nvPr>
            <p:ph sz="half" idx="2"/>
          </p:nvPr>
        </p:nvSpPr>
        <p:spPr>
          <a:xfrm>
            <a:off x="4045058" y="1600200"/>
            <a:ext cx="4641742" cy="4525963"/>
          </a:xfrm>
        </p:spPr>
        <p:txBody>
          <a:bodyPr>
            <a:normAutofit fontScale="70000" lnSpcReduction="20000"/>
          </a:bodyPr>
          <a:lstStyle/>
          <a:p>
            <a:r>
              <a:rPr lang="en-US" dirty="0">
                <a:solidFill>
                  <a:srgbClr val="FF0000"/>
                </a:solidFill>
              </a:rPr>
              <a:t>Implicative reasoning, by definition, is a logical interpretation of evidence that produces propositions that signal a specific conclusion. If </a:t>
            </a:r>
            <a:r>
              <a:rPr lang="en-US" i="1" dirty="0">
                <a:solidFill>
                  <a:srgbClr val="FF0000"/>
                </a:solidFill>
              </a:rPr>
              <a:t>A </a:t>
            </a:r>
            <a:r>
              <a:rPr lang="en-US" dirty="0">
                <a:solidFill>
                  <a:srgbClr val="FF0000"/>
                </a:solidFill>
              </a:rPr>
              <a:t>is true, then we can assert that </a:t>
            </a:r>
            <a:r>
              <a:rPr lang="en-US" i="1" dirty="0">
                <a:solidFill>
                  <a:srgbClr val="FF0000"/>
                </a:solidFill>
              </a:rPr>
              <a:t>B </a:t>
            </a:r>
            <a:r>
              <a:rPr lang="en-US" dirty="0">
                <a:solidFill>
                  <a:srgbClr val="FF0000"/>
                </a:solidFill>
              </a:rPr>
              <a:t>is also true. </a:t>
            </a:r>
          </a:p>
          <a:p>
            <a:r>
              <a:rPr lang="en-US" dirty="0">
                <a:solidFill>
                  <a:srgbClr val="FF0000"/>
                </a:solidFill>
              </a:rPr>
              <a:t>The advocacy argument asks the questions: “If the premises stating what is known about the research question are </a:t>
            </a:r>
            <a:r>
              <a:rPr lang="en-US" i="1" dirty="0">
                <a:solidFill>
                  <a:srgbClr val="FF0000"/>
                </a:solidFill>
              </a:rPr>
              <a:t>X</a:t>
            </a:r>
            <a:r>
              <a:rPr lang="en-US" dirty="0">
                <a:solidFill>
                  <a:srgbClr val="FF0000"/>
                </a:solidFill>
              </a:rPr>
              <a:t>, then what can I conclude?” “What logical link makes the if/then connection?”</a:t>
            </a:r>
          </a:p>
          <a:p>
            <a:r>
              <a:rPr lang="en-US" dirty="0">
                <a:solidFill>
                  <a:srgbClr val="FF0000"/>
                </a:solidFill>
              </a:rPr>
              <a:t>Wayne </a:t>
            </a:r>
            <a:r>
              <a:rPr lang="en-US" dirty="0" err="1">
                <a:solidFill>
                  <a:srgbClr val="FF0000"/>
                </a:solidFill>
              </a:rPr>
              <a:t>Grennan</a:t>
            </a:r>
            <a:r>
              <a:rPr lang="en-US" dirty="0">
                <a:solidFill>
                  <a:srgbClr val="FF0000"/>
                </a:solidFill>
              </a:rPr>
              <a:t> identified nine basic implicative argument patterns that are used to create the logical link between the evidence and conclusion.</a:t>
            </a:r>
          </a:p>
        </p:txBody>
      </p:sp>
    </p:spTree>
    <p:extLst>
      <p:ext uri="{BB962C8B-B14F-4D97-AF65-F5344CB8AC3E}">
        <p14:creationId xmlns:p14="http://schemas.microsoft.com/office/powerpoint/2010/main" val="2267600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3023419" y="309562"/>
            <a:ext cx="5258107" cy="5663535"/>
          </a:xfrm>
          <a:prstGeom prst="rect">
            <a:avLst/>
          </a:prstGeom>
          <a:ln w="38100">
            <a:solidFill>
              <a:srgbClr val="FF0000"/>
            </a:solidFill>
          </a:ln>
        </p:spPr>
      </p:pic>
      <p:sp>
        <p:nvSpPr>
          <p:cNvPr id="3" name="Title 2"/>
          <p:cNvSpPr>
            <a:spLocks noGrp="1"/>
          </p:cNvSpPr>
          <p:nvPr>
            <p:ph type="title"/>
          </p:nvPr>
        </p:nvSpPr>
        <p:spPr>
          <a:xfrm>
            <a:off x="15106" y="2389647"/>
            <a:ext cx="3008313" cy="1162050"/>
          </a:xfrm>
        </p:spPr>
        <p:txBody>
          <a:bodyPr>
            <a:normAutofit fontScale="90000"/>
          </a:bodyPr>
          <a:lstStyle/>
          <a:p>
            <a:pPr algn="ctr"/>
            <a:r>
              <a:rPr lang="en-US" dirty="0">
                <a:solidFill>
                  <a:srgbClr val="FF0000"/>
                </a:solidFill>
              </a:rPr>
              <a:t>CONCEPT 4. THE IMPLICATIVE ARGUMENT: NINE BASIC PATTERNS </a:t>
            </a:r>
          </a:p>
        </p:txBody>
      </p:sp>
    </p:spTree>
    <p:extLst>
      <p:ext uri="{BB962C8B-B14F-4D97-AF65-F5344CB8AC3E}">
        <p14:creationId xmlns:p14="http://schemas.microsoft.com/office/powerpoint/2010/main" val="3436119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846239"/>
          </a:xfrm>
        </p:spPr>
        <p:txBody>
          <a:bodyPr>
            <a:normAutofit/>
          </a:bodyPr>
          <a:lstStyle/>
          <a:p>
            <a:r>
              <a:rPr lang="en-US" sz="3200" dirty="0"/>
              <a:t>CONCEPT 5. BACKING</a:t>
            </a:r>
          </a:p>
        </p:txBody>
      </p:sp>
      <p:sp>
        <p:nvSpPr>
          <p:cNvPr id="6" name="Content Placeholder 5"/>
          <p:cNvSpPr>
            <a:spLocks noGrp="1"/>
          </p:cNvSpPr>
          <p:nvPr>
            <p:ph idx="1"/>
          </p:nvPr>
        </p:nvSpPr>
        <p:spPr>
          <a:xfrm>
            <a:off x="457200" y="1253614"/>
            <a:ext cx="8229600" cy="4872550"/>
          </a:xfrm>
        </p:spPr>
        <p:txBody>
          <a:bodyPr>
            <a:normAutofit fontScale="77500" lnSpcReduction="20000"/>
          </a:bodyPr>
          <a:lstStyle/>
          <a:p>
            <a:r>
              <a:rPr lang="en-US" b="1" dirty="0"/>
              <a:t>Backing</a:t>
            </a:r>
            <a:r>
              <a:rPr lang="en-US" dirty="0"/>
              <a:t> is the presence of those conditions that justify the warrant.</a:t>
            </a:r>
          </a:p>
          <a:p>
            <a:r>
              <a:rPr lang="en-US" dirty="0"/>
              <a:t>For a reasonable implicative pattern for the argument to be valid, but two questions must be satisfied: </a:t>
            </a:r>
          </a:p>
          <a:p>
            <a:pPr lvl="1"/>
            <a:r>
              <a:rPr lang="en-US" dirty="0"/>
              <a:t>Is the argument pattern type legitimate? </a:t>
            </a:r>
          </a:p>
          <a:p>
            <a:pPr lvl="1"/>
            <a:r>
              <a:rPr lang="en-US" dirty="0"/>
              <a:t>Have the prerequisite conditions associated with the argument type been satisfied? </a:t>
            </a:r>
          </a:p>
          <a:p>
            <a:r>
              <a:rPr lang="en-US" dirty="0"/>
              <a:t>Each of the argument pattern types has a rule of logic that makes it operable. Each relies on this rule as a specific condition that you must fulfill to use the argument pattern type correctly.</a:t>
            </a:r>
          </a:p>
          <a:p>
            <a:r>
              <a:rPr lang="en-US" dirty="0"/>
              <a:t>Without meeting these conditions, the rule of logic that forms the argument pattern type is not valid.</a:t>
            </a:r>
          </a:p>
        </p:txBody>
      </p:sp>
    </p:spTree>
    <p:extLst>
      <p:ext uri="{BB962C8B-B14F-4D97-AF65-F5344CB8AC3E}">
        <p14:creationId xmlns:p14="http://schemas.microsoft.com/office/powerpoint/2010/main" val="3222994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250273" y="2224007"/>
            <a:ext cx="6758148" cy="2796475"/>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a:xfrm>
            <a:off x="457199" y="646138"/>
            <a:ext cx="8082117" cy="743001"/>
          </a:xfrm>
        </p:spPr>
        <p:txBody>
          <a:bodyPr>
            <a:noAutofit/>
          </a:bodyPr>
          <a:lstStyle/>
          <a:p>
            <a:r>
              <a:rPr lang="en-US" sz="2800" dirty="0"/>
              <a:t>Doing a Critique of the Literature: Building the Advocacy Argument </a:t>
            </a:r>
          </a:p>
        </p:txBody>
      </p:sp>
    </p:spTree>
    <p:extLst>
      <p:ext uri="{BB962C8B-B14F-4D97-AF65-F5344CB8AC3E}">
        <p14:creationId xmlns:p14="http://schemas.microsoft.com/office/powerpoint/2010/main" val="280541543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928</TotalTime>
  <Words>1571</Words>
  <Application>Microsoft Office PowerPoint</Application>
  <PresentationFormat>On-screen Show (4:3)</PresentationFormat>
  <Paragraphs>94</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Office Theme</vt:lpstr>
      <vt:lpstr>The Literature Review 3 edition</vt:lpstr>
      <vt:lpstr>Step Five: Critique the Literature</vt:lpstr>
      <vt:lpstr>Covered in this Presentation</vt:lpstr>
      <vt:lpstr>CONCEPT 1. MAKING THE CASE FOR THE LITERATURE REVIEW </vt:lpstr>
      <vt:lpstr>CONCEPT 2. DESCRIPTIVE ARGUMENT PATTERNS: FACTUAL REASONING </vt:lpstr>
      <vt:lpstr>CONCEPT 3. IMPLICATIVE ARGUMENT PATTERNS: IMPLICATIVE REASONING </vt:lpstr>
      <vt:lpstr>CONCEPT 4. THE IMPLICATIVE ARGUMENT: NINE BASIC PATTERNS </vt:lpstr>
      <vt:lpstr>CONCEPT 5. BACKING</vt:lpstr>
      <vt:lpstr>Doing a Critique of the Literature: Building the Advocacy Argument </vt:lpstr>
      <vt:lpstr>Building the Literature Review Case: An Example, the Discovery  Argument </vt:lpstr>
      <vt:lpstr>Building the Literature Review Case: An Example, the Advocacy  Argument </vt:lpstr>
      <vt:lpstr>CONCEPT 6. FALLACIES </vt:lpstr>
      <vt:lpstr>CONCEPT 7. THE CASE IS EVERYTHING </vt:lpstr>
      <vt:lpstr>PowerPoint Presentation</vt:lpstr>
    </vt:vector>
  </TitlesOfParts>
  <Company>SAGE Publications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Anthony Paular</dc:creator>
  <cp:lastModifiedBy>Irwin, Kaitlyn</cp:lastModifiedBy>
  <cp:revision>84</cp:revision>
  <dcterms:created xsi:type="dcterms:W3CDTF">2015-03-05T23:29:50Z</dcterms:created>
  <dcterms:modified xsi:type="dcterms:W3CDTF">2016-10-20T14:26:14Z</dcterms:modified>
</cp:coreProperties>
</file>