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83" r:id="rId2"/>
    <p:sldId id="284" r:id="rId3"/>
    <p:sldId id="265" r:id="rId4"/>
    <p:sldId id="266" r:id="rId5"/>
    <p:sldId id="267" r:id="rId6"/>
    <p:sldId id="280" r:id="rId7"/>
    <p:sldId id="268" r:id="rId8"/>
    <p:sldId id="270" r:id="rId9"/>
    <p:sldId id="272" r:id="rId10"/>
    <p:sldId id="282" r:id="rId11"/>
    <p:sldId id="273" r:id="rId12"/>
    <p:sldId id="275" r:id="rId13"/>
    <p:sldId id="276" r:id="rId14"/>
    <p:sldId id="277" r:id="rId15"/>
    <p:sldId id="278" r:id="rId16"/>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0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619" autoAdjust="0"/>
  </p:normalViewPr>
  <p:slideViewPr>
    <p:cSldViewPr snapToGrid="0" snapToObjects="1">
      <p:cViewPr varScale="1">
        <p:scale>
          <a:sx n="99" d="100"/>
          <a:sy n="99" d="100"/>
        </p:scale>
        <p:origin x="-1974" y="-10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3" d="100"/>
          <a:sy n="53" d="100"/>
        </p:scale>
        <p:origin x="1854" y="2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5D00E107-8177-4E88-B7B7-D99A0A24BE09}" type="datetimeFigureOut">
              <a:rPr lang="en-US" smtClean="0"/>
              <a:t>10/19/2016</a:t>
            </a:fld>
            <a:endParaRPr lang="en-US"/>
          </a:p>
        </p:txBody>
      </p:sp>
      <p:sp>
        <p:nvSpPr>
          <p:cNvPr id="4" name="Slide Image Placeholder 3"/>
          <p:cNvSpPr>
            <a:spLocks noGrp="1" noRot="1" noChangeAspect="1"/>
          </p:cNvSpPr>
          <p:nvPr>
            <p:ph type="sldImg" idx="2"/>
          </p:nvPr>
        </p:nvSpPr>
        <p:spPr>
          <a:xfrm>
            <a:off x="1431925" y="1169988"/>
            <a:ext cx="4213225"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76F635B8-BAD5-48DD-BE80-11102375D2AA}" type="slidenum">
              <a:rPr lang="en-US" smtClean="0"/>
              <a:t>‹#›</a:t>
            </a:fld>
            <a:endParaRPr lang="en-US"/>
          </a:p>
        </p:txBody>
      </p:sp>
    </p:spTree>
    <p:extLst>
      <p:ext uri="{BB962C8B-B14F-4D97-AF65-F5344CB8AC3E}">
        <p14:creationId xmlns:p14="http://schemas.microsoft.com/office/powerpoint/2010/main" val="1291825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Step 3 we learned </a:t>
            </a:r>
            <a:r>
              <a:rPr lang="en-US" dirty="0" smtClean="0"/>
              <a:t>that searching </a:t>
            </a:r>
            <a:r>
              <a:rPr lang="en-US" dirty="0"/>
              <a:t>the literature consists of collecting the pertinent data about the research topic. Step 4, Survey of the Literature, develops the evidence and argument using the data collected from Step 3 to answer the question, “What is known about the topic?” This session discusses how to survey the literature </a:t>
            </a:r>
            <a:r>
              <a:rPr lang="en-US" dirty="0" smtClean="0"/>
              <a:t>and builds </a:t>
            </a:r>
            <a:r>
              <a:rPr lang="en-US" dirty="0"/>
              <a:t>the discovery argument. </a:t>
            </a:r>
          </a:p>
          <a:p>
            <a:r>
              <a:rPr lang="en-US" dirty="0"/>
              <a:t>Surveying consists of three </a:t>
            </a:r>
            <a:r>
              <a:rPr lang="en-US" dirty="0" smtClean="0"/>
              <a:t>tasks, which </a:t>
            </a:r>
            <a:r>
              <a:rPr lang="en-US" dirty="0"/>
              <a:t>we will review in this presentation.</a:t>
            </a:r>
          </a:p>
          <a:p>
            <a:r>
              <a:rPr lang="en-US" dirty="0"/>
              <a:t>The literature survey locates, examines, and assesses the field’s prior knowledge about the subject of study. Surveying begins with assembling the information from a literature search. It then examines the assembled information to create patterns of evidence—the findings. The survey process concludes by building the findings into the discovery argument, which describes what is known about the topic under study. </a:t>
            </a:r>
          </a:p>
        </p:txBody>
      </p:sp>
      <p:sp>
        <p:nvSpPr>
          <p:cNvPr id="4" name="Slide Number Placeholder 3"/>
          <p:cNvSpPr>
            <a:spLocks noGrp="1"/>
          </p:cNvSpPr>
          <p:nvPr>
            <p:ph type="sldNum" sz="quarter" idx="10"/>
          </p:nvPr>
        </p:nvSpPr>
        <p:spPr/>
        <p:txBody>
          <a:bodyPr/>
          <a:lstStyle/>
          <a:p>
            <a:fld id="{A90A9989-FF52-4282-BE6D-076E10C2DEA1}" type="slidenum">
              <a:rPr lang="en-US" smtClean="0"/>
              <a:t>2</a:t>
            </a:fld>
            <a:endParaRPr lang="en-US"/>
          </a:p>
        </p:txBody>
      </p:sp>
    </p:spTree>
    <p:extLst>
      <p:ext uri="{BB962C8B-B14F-4D97-AF65-F5344CB8AC3E}">
        <p14:creationId xmlns:p14="http://schemas.microsoft.com/office/powerpoint/2010/main" val="1744741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reference:96-98.</a:t>
            </a:r>
          </a:p>
          <a:p>
            <a:r>
              <a:rPr lang="en-US" dirty="0"/>
              <a:t>Speak to</a:t>
            </a:r>
            <a:r>
              <a:rPr lang="en-US" baseline="0" dirty="0"/>
              <a:t> slide. </a:t>
            </a:r>
            <a:r>
              <a:rPr lang="en-US" dirty="0"/>
              <a:t>Refer to </a:t>
            </a:r>
            <a:r>
              <a:rPr lang="en-US" dirty="0" smtClean="0"/>
              <a:t>reference </a:t>
            </a:r>
            <a:r>
              <a:rPr lang="en-US" dirty="0"/>
              <a:t>pages for further explanation on the description of convergent and comparative mapping.</a:t>
            </a:r>
          </a:p>
        </p:txBody>
      </p:sp>
      <p:sp>
        <p:nvSpPr>
          <p:cNvPr id="4" name="Slide Number Placeholder 3"/>
          <p:cNvSpPr>
            <a:spLocks noGrp="1"/>
          </p:cNvSpPr>
          <p:nvPr>
            <p:ph type="sldNum" sz="quarter" idx="10"/>
          </p:nvPr>
        </p:nvSpPr>
        <p:spPr/>
        <p:txBody>
          <a:bodyPr/>
          <a:lstStyle/>
          <a:p>
            <a:fld id="{76F635B8-BAD5-48DD-BE80-11102375D2AA}" type="slidenum">
              <a:rPr lang="en-US" smtClean="0"/>
              <a:t>11</a:t>
            </a:fld>
            <a:endParaRPr lang="en-US"/>
          </a:p>
        </p:txBody>
      </p:sp>
    </p:spTree>
    <p:extLst>
      <p:ext uri="{BB962C8B-B14F-4D97-AF65-F5344CB8AC3E}">
        <p14:creationId xmlns:p14="http://schemas.microsoft.com/office/powerpoint/2010/main" val="326673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98,99</a:t>
            </a:r>
          </a:p>
          <a:p>
            <a:r>
              <a:rPr lang="en-US" dirty="0"/>
              <a:t>The complex argument provides the framework for understanding how the discovery argument is made. Figure 4.11 shows how the complex argument is built. Data are assembled in Task 1 and categorized into main ideas or elements in Task 2. These become the evidence for a simple claim(s). In Task 3, the patterns of the data are organized and analyzed to become the premises for the major claim(s) of the complex argument. The warranting schemes provided in this chapter are the logics used to legitimately conclude the major claim(s). In the case of a literature review, the major claim(s) answers the question, “What is known about the subject of study?” </a:t>
            </a:r>
          </a:p>
        </p:txBody>
      </p:sp>
      <p:sp>
        <p:nvSpPr>
          <p:cNvPr id="4" name="Slide Number Placeholder 3"/>
          <p:cNvSpPr>
            <a:spLocks noGrp="1"/>
          </p:cNvSpPr>
          <p:nvPr>
            <p:ph type="sldNum" sz="quarter" idx="10"/>
          </p:nvPr>
        </p:nvSpPr>
        <p:spPr/>
        <p:txBody>
          <a:bodyPr/>
          <a:lstStyle/>
          <a:p>
            <a:fld id="{76F635B8-BAD5-48DD-BE80-11102375D2AA}" type="slidenum">
              <a:rPr lang="en-US" smtClean="0"/>
              <a:t>12</a:t>
            </a:fld>
            <a:endParaRPr lang="en-US"/>
          </a:p>
        </p:txBody>
      </p:sp>
    </p:spTree>
    <p:extLst>
      <p:ext uri="{BB962C8B-B14F-4D97-AF65-F5344CB8AC3E}">
        <p14:creationId xmlns:p14="http://schemas.microsoft.com/office/powerpoint/2010/main" val="10829846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99-101</a:t>
            </a:r>
          </a:p>
          <a:p>
            <a:r>
              <a:rPr lang="en-US" dirty="0"/>
              <a:t>Refer to the text explanation for this example.</a:t>
            </a:r>
          </a:p>
        </p:txBody>
      </p:sp>
      <p:sp>
        <p:nvSpPr>
          <p:cNvPr id="4" name="Slide Number Placeholder 3"/>
          <p:cNvSpPr>
            <a:spLocks noGrp="1"/>
          </p:cNvSpPr>
          <p:nvPr>
            <p:ph type="sldNum" sz="quarter" idx="10"/>
          </p:nvPr>
        </p:nvSpPr>
        <p:spPr/>
        <p:txBody>
          <a:bodyPr/>
          <a:lstStyle/>
          <a:p>
            <a:fld id="{76F635B8-BAD5-48DD-BE80-11102375D2AA}" type="slidenum">
              <a:rPr lang="en-US" smtClean="0"/>
              <a:t>13</a:t>
            </a:fld>
            <a:endParaRPr lang="en-US"/>
          </a:p>
        </p:txBody>
      </p:sp>
    </p:spTree>
    <p:extLst>
      <p:ext uri="{BB962C8B-B14F-4D97-AF65-F5344CB8AC3E}">
        <p14:creationId xmlns:p14="http://schemas.microsoft.com/office/powerpoint/2010/main" val="7192874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101.</a:t>
            </a:r>
          </a:p>
          <a:p>
            <a:r>
              <a:rPr lang="en-US" dirty="0"/>
              <a:t>Speak to slide.</a:t>
            </a:r>
          </a:p>
        </p:txBody>
      </p:sp>
      <p:sp>
        <p:nvSpPr>
          <p:cNvPr id="4" name="Slide Number Placeholder 3"/>
          <p:cNvSpPr>
            <a:spLocks noGrp="1"/>
          </p:cNvSpPr>
          <p:nvPr>
            <p:ph type="sldNum" sz="quarter" idx="10"/>
          </p:nvPr>
        </p:nvSpPr>
        <p:spPr/>
        <p:txBody>
          <a:bodyPr/>
          <a:lstStyle/>
          <a:p>
            <a:fld id="{76F635B8-BAD5-48DD-BE80-11102375D2AA}" type="slidenum">
              <a:rPr lang="en-US" smtClean="0"/>
              <a:t>14</a:t>
            </a:fld>
            <a:endParaRPr lang="en-US"/>
          </a:p>
        </p:txBody>
      </p:sp>
    </p:spTree>
    <p:extLst>
      <p:ext uri="{BB962C8B-B14F-4D97-AF65-F5344CB8AC3E}">
        <p14:creationId xmlns:p14="http://schemas.microsoft.com/office/powerpoint/2010/main" val="12133345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F635B8-BAD5-48DD-BE80-11102375D2AA}" type="slidenum">
              <a:rPr lang="en-US" smtClean="0"/>
              <a:t>15</a:t>
            </a:fld>
            <a:endParaRPr lang="en-US"/>
          </a:p>
        </p:txBody>
      </p:sp>
    </p:spTree>
    <p:extLst>
      <p:ext uri="{BB962C8B-B14F-4D97-AF65-F5344CB8AC3E}">
        <p14:creationId xmlns:p14="http://schemas.microsoft.com/office/powerpoint/2010/main" val="17551786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84,85.</a:t>
            </a:r>
          </a:p>
          <a:p>
            <a:r>
              <a:rPr lang="en-US" dirty="0"/>
              <a:t>Speak to the slide. Emphasize the concept that the survey of literature develops the discovery argument that answers the question </a:t>
            </a:r>
            <a:r>
              <a:rPr lang="en-US" dirty="0" smtClean="0"/>
              <a:t>“what </a:t>
            </a:r>
            <a:r>
              <a:rPr lang="en-US" dirty="0"/>
              <a:t>is known about the topic?” It locates, examines, and critically assesses the field’s prior knowledge on the subject of study.</a:t>
            </a:r>
          </a:p>
        </p:txBody>
      </p:sp>
      <p:sp>
        <p:nvSpPr>
          <p:cNvPr id="4" name="Slide Number Placeholder 3"/>
          <p:cNvSpPr>
            <a:spLocks noGrp="1"/>
          </p:cNvSpPr>
          <p:nvPr>
            <p:ph type="sldNum" sz="quarter" idx="10"/>
          </p:nvPr>
        </p:nvSpPr>
        <p:spPr/>
        <p:txBody>
          <a:bodyPr/>
          <a:lstStyle/>
          <a:p>
            <a:fld id="{76F635B8-BAD5-48DD-BE80-11102375D2AA}" type="slidenum">
              <a:rPr lang="en-US" smtClean="0"/>
              <a:t>3</a:t>
            </a:fld>
            <a:endParaRPr lang="en-US"/>
          </a:p>
        </p:txBody>
      </p:sp>
    </p:spTree>
    <p:extLst>
      <p:ext uri="{BB962C8B-B14F-4D97-AF65-F5344CB8AC3E}">
        <p14:creationId xmlns:p14="http://schemas.microsoft.com/office/powerpoint/2010/main" val="2815587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86,87.</a:t>
            </a:r>
          </a:p>
          <a:p>
            <a:r>
              <a:rPr lang="en-US" dirty="0"/>
              <a:t>Figure 4.2, the literature survey tally matrix, lays out the steps and tasks required to complete the literature survey. The matrix will be a reference for the remainder of this chapter. It is important to comment here that the matrix is to be used as a mental organizer or as an advanced organizer, and not as a type of Excel file. When examining the matrix, it should become obvious that the amount of data to be documented and cataloged cannot be manipulated or adequately transposed an a tabular organization. As we noted in the text, the depiction of the matrix was selected to show the steps of the process. When we use the matrix to do a literature survey, we build storyboards for each of the tasks, and use sticky notes to document the data. As each task combines and reorganizes the data, sticky notes can be easily rearranged and re-cataloged.</a:t>
            </a:r>
          </a:p>
        </p:txBody>
      </p:sp>
      <p:sp>
        <p:nvSpPr>
          <p:cNvPr id="4" name="Slide Number Placeholder 3"/>
          <p:cNvSpPr>
            <a:spLocks noGrp="1"/>
          </p:cNvSpPr>
          <p:nvPr>
            <p:ph type="sldNum" sz="quarter" idx="10"/>
          </p:nvPr>
        </p:nvSpPr>
        <p:spPr/>
        <p:txBody>
          <a:bodyPr/>
          <a:lstStyle/>
          <a:p>
            <a:fld id="{76F635B8-BAD5-48DD-BE80-11102375D2AA}" type="slidenum">
              <a:rPr lang="en-US" smtClean="0"/>
              <a:t>4</a:t>
            </a:fld>
            <a:endParaRPr lang="en-US"/>
          </a:p>
        </p:txBody>
      </p:sp>
    </p:spTree>
    <p:extLst>
      <p:ext uri="{BB962C8B-B14F-4D97-AF65-F5344CB8AC3E}">
        <p14:creationId xmlns:p14="http://schemas.microsoft.com/office/powerpoint/2010/main" val="16410208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a:t>
            </a:r>
            <a:r>
              <a:rPr lang="en-US" dirty="0" smtClean="0"/>
              <a:t>86,87,and </a:t>
            </a:r>
            <a:r>
              <a:rPr lang="en-US" dirty="0"/>
              <a:t>89.</a:t>
            </a:r>
          </a:p>
          <a:p>
            <a:r>
              <a:rPr lang="en-US" dirty="0"/>
              <a:t>Begin by explaining the first four columns of the data matrix that make up Task One. Refer back to the third chapter of the text for the particulars on backing and bibliographic entry. Provide examples from documenting software and the simple 3 x 5 card system. Discuss the bullet items in the right column. Refer to text for examples.</a:t>
            </a:r>
          </a:p>
        </p:txBody>
      </p:sp>
      <p:sp>
        <p:nvSpPr>
          <p:cNvPr id="4" name="Slide Number Placeholder 3"/>
          <p:cNvSpPr>
            <a:spLocks noGrp="1"/>
          </p:cNvSpPr>
          <p:nvPr>
            <p:ph type="sldNum" sz="quarter" idx="10"/>
          </p:nvPr>
        </p:nvSpPr>
        <p:spPr/>
        <p:txBody>
          <a:bodyPr/>
          <a:lstStyle/>
          <a:p>
            <a:fld id="{76F635B8-BAD5-48DD-BE80-11102375D2AA}" type="slidenum">
              <a:rPr lang="en-US" smtClean="0"/>
              <a:t>5</a:t>
            </a:fld>
            <a:endParaRPr lang="en-US"/>
          </a:p>
        </p:txBody>
      </p:sp>
    </p:spTree>
    <p:extLst>
      <p:ext uri="{BB962C8B-B14F-4D97-AF65-F5344CB8AC3E}">
        <p14:creationId xmlns:p14="http://schemas.microsoft.com/office/powerpoint/2010/main" val="32176762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a:t>
            </a:r>
            <a:r>
              <a:rPr lang="en-US" baseline="0" dirty="0"/>
              <a:t> page 88-90.</a:t>
            </a:r>
          </a:p>
          <a:p>
            <a:endParaRPr lang="en-US" baseline="0" dirty="0"/>
          </a:p>
          <a:p>
            <a:r>
              <a:rPr lang="en-US" dirty="0" smtClean="0"/>
              <a:t>Explain </a:t>
            </a:r>
            <a:r>
              <a:rPr lang="en-US" dirty="0"/>
              <a:t>that this activity </a:t>
            </a:r>
            <a:r>
              <a:rPr lang="en-US" dirty="0" smtClean="0"/>
              <a:t>examines </a:t>
            </a:r>
            <a:r>
              <a:rPr lang="en-US" dirty="0"/>
              <a:t>and reorganizes the </a:t>
            </a:r>
            <a:r>
              <a:rPr lang="en-US" dirty="0" smtClean="0"/>
              <a:t>data </a:t>
            </a:r>
            <a:r>
              <a:rPr lang="en-US" dirty="0"/>
              <a:t>collected from </a:t>
            </a:r>
            <a:r>
              <a:rPr lang="en-US" dirty="0" smtClean="0"/>
              <a:t>columns </a:t>
            </a:r>
            <a:r>
              <a:rPr lang="en-US" dirty="0"/>
              <a:t>1 through 3. Since this is a bit of a circular process, the use of sticky note technology makes it easy to play with patterns until the right themes emerge. Use the example of the jigsaw puzzle </a:t>
            </a:r>
            <a:r>
              <a:rPr lang="en-US" dirty="0" smtClean="0"/>
              <a:t>to provide a visual </a:t>
            </a:r>
            <a:r>
              <a:rPr lang="en-US" dirty="0"/>
              <a:t>for this process.</a:t>
            </a:r>
          </a:p>
        </p:txBody>
      </p:sp>
      <p:sp>
        <p:nvSpPr>
          <p:cNvPr id="4" name="Slide Number Placeholder 3"/>
          <p:cNvSpPr>
            <a:spLocks noGrp="1"/>
          </p:cNvSpPr>
          <p:nvPr>
            <p:ph type="sldNum" sz="quarter" idx="10"/>
          </p:nvPr>
        </p:nvSpPr>
        <p:spPr/>
        <p:txBody>
          <a:bodyPr/>
          <a:lstStyle/>
          <a:p>
            <a:fld id="{76F635B8-BAD5-48DD-BE80-11102375D2AA}" type="slidenum">
              <a:rPr lang="en-US" smtClean="0"/>
              <a:t>6</a:t>
            </a:fld>
            <a:endParaRPr lang="en-US"/>
          </a:p>
        </p:txBody>
      </p:sp>
    </p:spTree>
    <p:extLst>
      <p:ext uri="{BB962C8B-B14F-4D97-AF65-F5344CB8AC3E}">
        <p14:creationId xmlns:p14="http://schemas.microsoft.com/office/powerpoint/2010/main" val="2122647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a:t>
            </a:r>
            <a:r>
              <a:rPr lang="en-US" baseline="0" dirty="0"/>
              <a:t> 90-92.</a:t>
            </a:r>
          </a:p>
          <a:p>
            <a:r>
              <a:rPr lang="en-US" dirty="0"/>
              <a:t>Speak to the slide. Refer to the reference pages for examples, if needed.</a:t>
            </a:r>
          </a:p>
        </p:txBody>
      </p:sp>
      <p:sp>
        <p:nvSpPr>
          <p:cNvPr id="4" name="Slide Number Placeholder 3"/>
          <p:cNvSpPr>
            <a:spLocks noGrp="1"/>
          </p:cNvSpPr>
          <p:nvPr>
            <p:ph type="sldNum" sz="quarter" idx="10"/>
          </p:nvPr>
        </p:nvSpPr>
        <p:spPr/>
        <p:txBody>
          <a:bodyPr/>
          <a:lstStyle/>
          <a:p>
            <a:fld id="{76F635B8-BAD5-48DD-BE80-11102375D2AA}" type="slidenum">
              <a:rPr lang="en-US" smtClean="0"/>
              <a:t>7</a:t>
            </a:fld>
            <a:endParaRPr lang="en-US"/>
          </a:p>
        </p:txBody>
      </p:sp>
    </p:spTree>
    <p:extLst>
      <p:ext uri="{BB962C8B-B14F-4D97-AF65-F5344CB8AC3E}">
        <p14:creationId xmlns:p14="http://schemas.microsoft.com/office/powerpoint/2010/main" val="35716045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92-94.</a:t>
            </a:r>
          </a:p>
          <a:p>
            <a:pPr defTabSz="939363">
              <a:defRPr/>
            </a:pPr>
            <a:r>
              <a:rPr lang="en-US" dirty="0"/>
              <a:t>Speak to the slide. Refer to the reference pages for examples, if needed.</a:t>
            </a:r>
          </a:p>
          <a:p>
            <a:endParaRPr lang="en-US" dirty="0"/>
          </a:p>
        </p:txBody>
      </p:sp>
      <p:sp>
        <p:nvSpPr>
          <p:cNvPr id="4" name="Slide Number Placeholder 3"/>
          <p:cNvSpPr>
            <a:spLocks noGrp="1"/>
          </p:cNvSpPr>
          <p:nvPr>
            <p:ph type="sldNum" sz="quarter" idx="10"/>
          </p:nvPr>
        </p:nvSpPr>
        <p:spPr/>
        <p:txBody>
          <a:bodyPr/>
          <a:lstStyle/>
          <a:p>
            <a:fld id="{76F635B8-BAD5-48DD-BE80-11102375D2AA}" type="slidenum">
              <a:rPr lang="en-US" smtClean="0"/>
              <a:t>8</a:t>
            </a:fld>
            <a:endParaRPr lang="en-US"/>
          </a:p>
        </p:txBody>
      </p:sp>
    </p:spTree>
    <p:extLst>
      <p:ext uri="{BB962C8B-B14F-4D97-AF65-F5344CB8AC3E}">
        <p14:creationId xmlns:p14="http://schemas.microsoft.com/office/powerpoint/2010/main" val="4775963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page 94.</a:t>
            </a:r>
          </a:p>
          <a:p>
            <a:r>
              <a:rPr lang="en-US" dirty="0"/>
              <a:t>Speak to the slide. Point out to the </a:t>
            </a:r>
            <a:r>
              <a:rPr lang="en-US" dirty="0" smtClean="0"/>
              <a:t>students that </a:t>
            </a:r>
            <a:r>
              <a:rPr lang="en-US" dirty="0"/>
              <a:t>when the information in Column 8 is provided, they have successfully developed the simple arguments necessary to develop the evidence for the discovery argument.  They are documenting what we know about the topic in question.</a:t>
            </a:r>
          </a:p>
        </p:txBody>
      </p:sp>
      <p:sp>
        <p:nvSpPr>
          <p:cNvPr id="4" name="Slide Number Placeholder 3"/>
          <p:cNvSpPr>
            <a:spLocks noGrp="1"/>
          </p:cNvSpPr>
          <p:nvPr>
            <p:ph type="sldNum" sz="quarter" idx="10"/>
          </p:nvPr>
        </p:nvSpPr>
        <p:spPr/>
        <p:txBody>
          <a:bodyPr/>
          <a:lstStyle/>
          <a:p>
            <a:fld id="{76F635B8-BAD5-48DD-BE80-11102375D2AA}" type="slidenum">
              <a:rPr lang="en-US" smtClean="0"/>
              <a:t>9</a:t>
            </a:fld>
            <a:endParaRPr lang="en-US"/>
          </a:p>
        </p:txBody>
      </p:sp>
    </p:spTree>
    <p:extLst>
      <p:ext uri="{BB962C8B-B14F-4D97-AF65-F5344CB8AC3E}">
        <p14:creationId xmlns:p14="http://schemas.microsoft.com/office/powerpoint/2010/main" val="30180123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page 96.</a:t>
            </a:r>
          </a:p>
          <a:p>
            <a:r>
              <a:rPr lang="en-US" dirty="0"/>
              <a:t>Speak to the slide. When discussing the fourth bullet on this slide, inform the students that these argument schemes are complex, and will be discussed in the following slides.</a:t>
            </a:r>
          </a:p>
        </p:txBody>
      </p:sp>
      <p:sp>
        <p:nvSpPr>
          <p:cNvPr id="4" name="Slide Number Placeholder 3"/>
          <p:cNvSpPr>
            <a:spLocks noGrp="1"/>
          </p:cNvSpPr>
          <p:nvPr>
            <p:ph type="sldNum" sz="quarter" idx="10"/>
          </p:nvPr>
        </p:nvSpPr>
        <p:spPr/>
        <p:txBody>
          <a:bodyPr/>
          <a:lstStyle/>
          <a:p>
            <a:fld id="{76F635B8-BAD5-48DD-BE80-11102375D2AA}" type="slidenum">
              <a:rPr lang="en-US" smtClean="0"/>
              <a:t>10</a:t>
            </a:fld>
            <a:endParaRPr lang="en-US"/>
          </a:p>
        </p:txBody>
      </p:sp>
    </p:spTree>
    <p:extLst>
      <p:ext uri="{BB962C8B-B14F-4D97-AF65-F5344CB8AC3E}">
        <p14:creationId xmlns:p14="http://schemas.microsoft.com/office/powerpoint/2010/main" val="206307480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75455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10/19/2016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8685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8513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10/19/2016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88889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56835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843784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8390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92033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42933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4278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612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5926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10/19/2016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2995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1261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10/19/2016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36988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10/19/2016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6019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10/19/2016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859516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69" r:id="rId5"/>
    <p:sldLayoutId id="2147483667"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19.jpg"/></Relationships>
</file>

<file path=ppt/slides/_rels/slide12.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14.jpg"/></Relationships>
</file>

<file path=ppt/slides/_rels/slide8.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16.jpg"/></Relationships>
</file>

<file path=ppt/slides/_rels/slide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a:t>3 edition</a:t>
            </a:r>
          </a:p>
        </p:txBody>
      </p:sp>
      <p:sp>
        <p:nvSpPr>
          <p:cNvPr id="3" name="Subtitle 2"/>
          <p:cNvSpPr>
            <a:spLocks noGrp="1"/>
          </p:cNvSpPr>
          <p:nvPr>
            <p:ph type="subTitle" idx="1"/>
          </p:nvPr>
        </p:nvSpPr>
        <p:spPr/>
        <p:txBody>
          <a:bodyPr>
            <a:normAutofit fontScale="85000" lnSpcReduction="20000"/>
          </a:bodyPr>
          <a:lstStyle/>
          <a:p>
            <a:r>
              <a:rPr lang="en-US" dirty="0"/>
              <a:t>Six Steps To Success</a:t>
            </a:r>
          </a:p>
          <a:p>
            <a:endParaRPr lang="en-US" dirty="0"/>
          </a:p>
          <a:p>
            <a:r>
              <a:rPr lang="en-US" dirty="0"/>
              <a:t>Lawrence A. Machi</a:t>
            </a:r>
          </a:p>
          <a:p>
            <a:r>
              <a:rPr lang="en-US" dirty="0"/>
              <a:t>Brenda T. McEvoy</a:t>
            </a:r>
          </a:p>
        </p:txBody>
      </p:sp>
      <p:pic>
        <p:nvPicPr>
          <p:cNvPr id="4" name="Picture 3"/>
          <p:cNvPicPr>
            <a:picLocks noChangeAspect="1"/>
          </p:cNvPicPr>
          <p:nvPr/>
        </p:nvPicPr>
        <p:blipFill>
          <a:blip r:embed="rId2"/>
          <a:stretch>
            <a:fillRect/>
          </a:stretch>
        </p:blipFill>
        <p:spPr>
          <a:xfrm>
            <a:off x="5098942" y="675705"/>
            <a:ext cx="3068665" cy="4400111"/>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24715472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dirty="0"/>
              <a:t>TASK 3. ANALYZE THE PATTERNS OF THE DATA</a:t>
            </a:r>
          </a:p>
        </p:txBody>
      </p:sp>
      <p:sp>
        <p:nvSpPr>
          <p:cNvPr id="6" name="Content Placeholder 5"/>
          <p:cNvSpPr>
            <a:spLocks noGrp="1"/>
          </p:cNvSpPr>
          <p:nvPr>
            <p:ph idx="1"/>
          </p:nvPr>
        </p:nvSpPr>
        <p:spPr/>
        <p:txBody>
          <a:bodyPr>
            <a:normAutofit fontScale="85000" lnSpcReduction="20000"/>
          </a:bodyPr>
          <a:lstStyle/>
          <a:p>
            <a:r>
              <a:rPr lang="en-US" dirty="0"/>
              <a:t>The purpose of Task 3 of the literature survey is to analyze the simple claims you developed in Column 7 of the tally matrix into a complex argument.</a:t>
            </a:r>
          </a:p>
          <a:p>
            <a:r>
              <a:rPr lang="en-US" dirty="0"/>
              <a:t>Analysis begins by reviewing the simple claims created in Task 2 to discover their logical pattern.</a:t>
            </a:r>
          </a:p>
          <a:p>
            <a:r>
              <a:rPr lang="en-US" dirty="0"/>
              <a:t>Critically analyze the evidence and claims to tell the story of how the data fits together.</a:t>
            </a:r>
          </a:p>
          <a:p>
            <a:r>
              <a:rPr lang="en-US" dirty="0"/>
              <a:t>Using the argument schemes as guides, you can either outline or map the argument.</a:t>
            </a:r>
          </a:p>
          <a:p>
            <a:r>
              <a:rPr lang="en-US" dirty="0"/>
              <a:t>The result is a complex argument that serves as the discovery argument.</a:t>
            </a:r>
          </a:p>
        </p:txBody>
      </p:sp>
    </p:spTree>
    <p:extLst>
      <p:ext uri="{BB962C8B-B14F-4D97-AF65-F5344CB8AC3E}">
        <p14:creationId xmlns:p14="http://schemas.microsoft.com/office/powerpoint/2010/main" val="1771057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13973" y="1069516"/>
            <a:ext cx="3925054" cy="1979667"/>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200" y="274638"/>
            <a:ext cx="8229600" cy="457198"/>
          </a:xfrm>
        </p:spPr>
        <p:txBody>
          <a:bodyPr>
            <a:normAutofit fontScale="90000"/>
          </a:bodyPr>
          <a:lstStyle/>
          <a:p>
            <a:r>
              <a:rPr lang="en-US" sz="3200" dirty="0">
                <a:solidFill>
                  <a:srgbClr val="FF0000"/>
                </a:solidFill>
              </a:rPr>
              <a:t>Complex Reasoning</a:t>
            </a:r>
          </a:p>
        </p:txBody>
      </p:sp>
      <p:sp>
        <p:nvSpPr>
          <p:cNvPr id="4" name="Content Placeholder 3"/>
          <p:cNvSpPr>
            <a:spLocks noGrp="1"/>
          </p:cNvSpPr>
          <p:nvPr>
            <p:ph sz="half" idx="1"/>
          </p:nvPr>
        </p:nvSpPr>
        <p:spPr>
          <a:xfrm>
            <a:off x="457200" y="3215898"/>
            <a:ext cx="3981827" cy="2956760"/>
          </a:xfrm>
        </p:spPr>
        <p:txBody>
          <a:bodyPr>
            <a:normAutofit fontScale="40000" lnSpcReduction="20000"/>
          </a:bodyPr>
          <a:lstStyle/>
          <a:p>
            <a:pPr marL="0" indent="0" algn="ctr">
              <a:buNone/>
            </a:pPr>
            <a:r>
              <a:rPr lang="en-US" sz="3000" i="1" dirty="0">
                <a:solidFill>
                  <a:srgbClr val="FF0000"/>
                </a:solidFill>
              </a:rPr>
              <a:t>Divergent Reasoning </a:t>
            </a:r>
          </a:p>
          <a:p>
            <a:pPr marL="0" indent="0" algn="ctr">
              <a:buNone/>
            </a:pPr>
            <a:r>
              <a:rPr lang="pt-BR" dirty="0">
                <a:solidFill>
                  <a:srgbClr val="FF0000"/>
                </a:solidFill>
              </a:rPr>
              <a:t>R</a:t>
            </a:r>
            <a:r>
              <a:rPr lang="pt-BR" sz="2000" dirty="0">
                <a:solidFill>
                  <a:srgbClr val="FF0000"/>
                </a:solidFill>
              </a:rPr>
              <a:t>1</a:t>
            </a:r>
            <a:r>
              <a:rPr lang="pt-BR" i="1" dirty="0">
                <a:solidFill>
                  <a:srgbClr val="FF0000"/>
                </a:solidFill>
              </a:rPr>
              <a:t>, </a:t>
            </a:r>
            <a:r>
              <a:rPr lang="pt-BR" dirty="0">
                <a:solidFill>
                  <a:srgbClr val="FF0000"/>
                </a:solidFill>
              </a:rPr>
              <a:t>R</a:t>
            </a:r>
            <a:r>
              <a:rPr lang="pt-BR" sz="2000" dirty="0">
                <a:solidFill>
                  <a:srgbClr val="FF0000"/>
                </a:solidFill>
              </a:rPr>
              <a:t>2</a:t>
            </a:r>
            <a:r>
              <a:rPr lang="pt-BR" i="1" dirty="0">
                <a:solidFill>
                  <a:srgbClr val="FF0000"/>
                </a:solidFill>
              </a:rPr>
              <a:t>, </a:t>
            </a:r>
            <a:r>
              <a:rPr lang="pt-BR" dirty="0">
                <a:solidFill>
                  <a:srgbClr val="FF0000"/>
                </a:solidFill>
              </a:rPr>
              <a:t>R</a:t>
            </a:r>
            <a:r>
              <a:rPr lang="pt-BR" sz="2000" dirty="0">
                <a:solidFill>
                  <a:srgbClr val="FF0000"/>
                </a:solidFill>
              </a:rPr>
              <a:t>3</a:t>
            </a:r>
            <a:r>
              <a:rPr lang="pt-BR" i="1" dirty="0">
                <a:solidFill>
                  <a:srgbClr val="FF0000"/>
                </a:solidFill>
              </a:rPr>
              <a:t>, </a:t>
            </a:r>
            <a:r>
              <a:rPr lang="pt-BR" dirty="0">
                <a:solidFill>
                  <a:srgbClr val="FF0000"/>
                </a:solidFill>
              </a:rPr>
              <a:t>R</a:t>
            </a:r>
            <a:r>
              <a:rPr lang="pt-BR" sz="2000" dirty="0">
                <a:solidFill>
                  <a:srgbClr val="FF0000"/>
                </a:solidFill>
              </a:rPr>
              <a:t>4</a:t>
            </a:r>
            <a:r>
              <a:rPr lang="pt-BR" dirty="0">
                <a:solidFill>
                  <a:srgbClr val="FF0000"/>
                </a:solidFill>
              </a:rPr>
              <a:t> </a:t>
            </a:r>
            <a:r>
              <a:rPr lang="pt-BR" i="1" dirty="0">
                <a:solidFill>
                  <a:srgbClr val="FF0000"/>
                </a:solidFill>
              </a:rPr>
              <a:t>. . . </a:t>
            </a:r>
            <a:r>
              <a:rPr lang="pt-BR" dirty="0">
                <a:solidFill>
                  <a:srgbClr val="FF0000"/>
                </a:solidFill>
              </a:rPr>
              <a:t>Rn ∴ C</a:t>
            </a:r>
            <a:r>
              <a:rPr lang="pt-BR" sz="2000" dirty="0">
                <a:solidFill>
                  <a:srgbClr val="FF0000"/>
                </a:solidFill>
              </a:rPr>
              <a:t>A</a:t>
            </a:r>
            <a:r>
              <a:rPr lang="pt-BR" dirty="0">
                <a:solidFill>
                  <a:srgbClr val="FF0000"/>
                </a:solidFill>
              </a:rPr>
              <a:t> versus R</a:t>
            </a:r>
            <a:r>
              <a:rPr lang="pt-BR" sz="2000" dirty="0">
                <a:solidFill>
                  <a:srgbClr val="FF0000"/>
                </a:solidFill>
              </a:rPr>
              <a:t>1</a:t>
            </a:r>
            <a:r>
              <a:rPr lang="pt-BR" i="1" dirty="0">
                <a:solidFill>
                  <a:srgbClr val="FF0000"/>
                </a:solidFill>
              </a:rPr>
              <a:t>, </a:t>
            </a:r>
            <a:r>
              <a:rPr lang="pt-BR" dirty="0">
                <a:solidFill>
                  <a:srgbClr val="FF0000"/>
                </a:solidFill>
              </a:rPr>
              <a:t>R</a:t>
            </a:r>
            <a:r>
              <a:rPr lang="pt-BR" sz="2000" dirty="0">
                <a:solidFill>
                  <a:srgbClr val="FF0000"/>
                </a:solidFill>
              </a:rPr>
              <a:t>2</a:t>
            </a:r>
            <a:r>
              <a:rPr lang="pt-BR" sz="2000" i="1" dirty="0">
                <a:solidFill>
                  <a:srgbClr val="FF0000"/>
                </a:solidFill>
              </a:rPr>
              <a:t>, </a:t>
            </a:r>
            <a:r>
              <a:rPr lang="pt-BR" dirty="0">
                <a:solidFill>
                  <a:srgbClr val="FF0000"/>
                </a:solidFill>
              </a:rPr>
              <a:t>R</a:t>
            </a:r>
            <a:r>
              <a:rPr lang="pt-BR" sz="2000" dirty="0">
                <a:solidFill>
                  <a:srgbClr val="FF0000"/>
                </a:solidFill>
              </a:rPr>
              <a:t>3</a:t>
            </a:r>
            <a:r>
              <a:rPr lang="pt-BR" i="1" dirty="0">
                <a:solidFill>
                  <a:srgbClr val="FF0000"/>
                </a:solidFill>
              </a:rPr>
              <a:t>, </a:t>
            </a:r>
            <a:r>
              <a:rPr lang="pt-BR" dirty="0">
                <a:solidFill>
                  <a:srgbClr val="FF0000"/>
                </a:solidFill>
              </a:rPr>
              <a:t>R</a:t>
            </a:r>
            <a:r>
              <a:rPr lang="pt-BR" sz="2000" dirty="0">
                <a:solidFill>
                  <a:srgbClr val="FF0000"/>
                </a:solidFill>
              </a:rPr>
              <a:t>4</a:t>
            </a:r>
            <a:r>
              <a:rPr lang="pt-BR" dirty="0">
                <a:solidFill>
                  <a:srgbClr val="FF0000"/>
                </a:solidFill>
              </a:rPr>
              <a:t> </a:t>
            </a:r>
            <a:r>
              <a:rPr lang="pt-BR" i="1" dirty="0">
                <a:solidFill>
                  <a:srgbClr val="FF0000"/>
                </a:solidFill>
              </a:rPr>
              <a:t>. . . </a:t>
            </a:r>
            <a:r>
              <a:rPr lang="pt-BR" dirty="0">
                <a:solidFill>
                  <a:srgbClr val="FF0000"/>
                </a:solidFill>
              </a:rPr>
              <a:t>Rn ∴ C</a:t>
            </a:r>
            <a:r>
              <a:rPr lang="pt-BR" sz="2000" dirty="0">
                <a:solidFill>
                  <a:srgbClr val="FF0000"/>
                </a:solidFill>
              </a:rPr>
              <a:t>B</a:t>
            </a:r>
            <a:r>
              <a:rPr lang="pt-BR" i="1" dirty="0">
                <a:solidFill>
                  <a:srgbClr val="FF0000"/>
                </a:solidFill>
              </a:rPr>
              <a:t>. </a:t>
            </a:r>
            <a:endParaRPr lang="pt-BR" dirty="0">
              <a:solidFill>
                <a:srgbClr val="FF0000"/>
              </a:solidFill>
            </a:endParaRPr>
          </a:p>
          <a:p>
            <a:pPr marL="0" indent="0" algn="ctr">
              <a:buNone/>
            </a:pPr>
            <a:endParaRPr lang="en-US" dirty="0">
              <a:solidFill>
                <a:srgbClr val="FF0000"/>
              </a:solidFill>
            </a:endParaRPr>
          </a:p>
          <a:p>
            <a:pPr marL="0" indent="0">
              <a:buNone/>
            </a:pPr>
            <a:r>
              <a:rPr lang="en-US" sz="3000" dirty="0">
                <a:solidFill>
                  <a:srgbClr val="FF0000"/>
                </a:solidFill>
              </a:rPr>
              <a:t>This pattern depicts an academic debate. Divergent reasoning is an offshoot of the basic side-by-side reasoning pattern: </a:t>
            </a:r>
          </a:p>
          <a:p>
            <a:pPr>
              <a:buFont typeface="Wingdings" panose="05000000000000000000" pitchFamily="2" charset="2"/>
              <a:buChar char="Ø"/>
            </a:pPr>
            <a:r>
              <a:rPr lang="en-US" sz="3000" dirty="0">
                <a:solidFill>
                  <a:srgbClr val="FF0000"/>
                </a:solidFill>
              </a:rPr>
              <a:t>Cite several expert opinions, research studies, statistics, expert testimony to build an evidentiary pattern for one side of the question. Next, cite another set of data to show the opposing view. </a:t>
            </a:r>
          </a:p>
          <a:p>
            <a:pPr>
              <a:buFont typeface="Wingdings" panose="05000000000000000000" pitchFamily="2" charset="2"/>
              <a:buChar char="Ø"/>
            </a:pPr>
            <a:r>
              <a:rPr lang="en-US" sz="3000" dirty="0">
                <a:solidFill>
                  <a:srgbClr val="FF0000"/>
                </a:solidFill>
              </a:rPr>
              <a:t>Use this pattern to depict authors’ positions, research findings, or theories found in the evidentiary data that are in direct contradiction. </a:t>
            </a:r>
          </a:p>
          <a:p>
            <a:pPr>
              <a:buFont typeface="Wingdings" panose="05000000000000000000" pitchFamily="2" charset="2"/>
              <a:buChar char="Ø"/>
            </a:pPr>
            <a:r>
              <a:rPr lang="en-US" sz="3000" dirty="0">
                <a:solidFill>
                  <a:srgbClr val="FF0000"/>
                </a:solidFill>
              </a:rPr>
              <a:t>By mapping the opposing data, you can graph the vantage point and the focus of each position to discover the strong and weak points for each side of the debate. </a:t>
            </a:r>
          </a:p>
        </p:txBody>
      </p:sp>
      <p:sp>
        <p:nvSpPr>
          <p:cNvPr id="5" name="Content Placeholder 4"/>
          <p:cNvSpPr>
            <a:spLocks noGrp="1"/>
          </p:cNvSpPr>
          <p:nvPr>
            <p:ph sz="half" idx="2"/>
          </p:nvPr>
        </p:nvSpPr>
        <p:spPr>
          <a:xfrm>
            <a:off x="4548753" y="3215898"/>
            <a:ext cx="4238785" cy="2910265"/>
          </a:xfrm>
        </p:spPr>
        <p:txBody>
          <a:bodyPr>
            <a:noAutofit/>
          </a:bodyPr>
          <a:lstStyle/>
          <a:p>
            <a:pPr marL="0" indent="0" algn="ctr">
              <a:lnSpc>
                <a:spcPct val="80000"/>
              </a:lnSpc>
              <a:buNone/>
            </a:pPr>
            <a:r>
              <a:rPr lang="en-US" sz="1200" i="1" dirty="0">
                <a:solidFill>
                  <a:srgbClr val="FF0000"/>
                </a:solidFill>
              </a:rPr>
              <a:t>Comparative Reasoning </a:t>
            </a:r>
          </a:p>
          <a:p>
            <a:pPr marL="0" indent="0" algn="ctr">
              <a:lnSpc>
                <a:spcPct val="80000"/>
              </a:lnSpc>
              <a:buNone/>
            </a:pPr>
            <a:r>
              <a:rPr lang="pt-BR" sz="1100" dirty="0">
                <a:solidFill>
                  <a:srgbClr val="FF0000"/>
                </a:solidFill>
              </a:rPr>
              <a:t>R</a:t>
            </a:r>
            <a:r>
              <a:rPr lang="pt-BR" sz="800" dirty="0">
                <a:solidFill>
                  <a:srgbClr val="FF0000"/>
                </a:solidFill>
              </a:rPr>
              <a:t>1</a:t>
            </a:r>
            <a:r>
              <a:rPr lang="pt-BR" sz="1100" dirty="0">
                <a:solidFill>
                  <a:srgbClr val="FF0000"/>
                </a:solidFill>
              </a:rPr>
              <a:t>, R</a:t>
            </a:r>
            <a:r>
              <a:rPr lang="pt-BR" sz="800" dirty="0">
                <a:solidFill>
                  <a:srgbClr val="FF0000"/>
                </a:solidFill>
              </a:rPr>
              <a:t>2</a:t>
            </a:r>
            <a:r>
              <a:rPr lang="pt-BR" sz="1100" dirty="0">
                <a:solidFill>
                  <a:srgbClr val="FF0000"/>
                </a:solidFill>
              </a:rPr>
              <a:t>, R</a:t>
            </a:r>
            <a:r>
              <a:rPr lang="pt-BR" sz="800" dirty="0">
                <a:solidFill>
                  <a:srgbClr val="FF0000"/>
                </a:solidFill>
              </a:rPr>
              <a:t>3</a:t>
            </a:r>
            <a:r>
              <a:rPr lang="pt-BR" sz="1100" dirty="0">
                <a:solidFill>
                  <a:srgbClr val="FF0000"/>
                </a:solidFill>
              </a:rPr>
              <a:t>, R</a:t>
            </a:r>
            <a:r>
              <a:rPr lang="pt-BR" sz="800" dirty="0">
                <a:solidFill>
                  <a:srgbClr val="FF0000"/>
                </a:solidFill>
              </a:rPr>
              <a:t>4</a:t>
            </a:r>
            <a:r>
              <a:rPr lang="pt-BR" sz="1100" dirty="0">
                <a:solidFill>
                  <a:srgbClr val="FF0000"/>
                </a:solidFill>
              </a:rPr>
              <a:t> . . . Rn ∴ C</a:t>
            </a:r>
            <a:r>
              <a:rPr lang="pt-BR" sz="800" dirty="0">
                <a:solidFill>
                  <a:srgbClr val="FF0000"/>
                </a:solidFill>
              </a:rPr>
              <a:t>A</a:t>
            </a:r>
            <a:r>
              <a:rPr lang="pt-BR" sz="1100" dirty="0">
                <a:solidFill>
                  <a:srgbClr val="FF0000"/>
                </a:solidFill>
              </a:rPr>
              <a:t> ^ R</a:t>
            </a:r>
            <a:r>
              <a:rPr lang="pt-BR" sz="800" dirty="0">
                <a:solidFill>
                  <a:srgbClr val="FF0000"/>
                </a:solidFill>
              </a:rPr>
              <a:t>1</a:t>
            </a:r>
            <a:r>
              <a:rPr lang="pt-BR" sz="1100" dirty="0">
                <a:solidFill>
                  <a:srgbClr val="FF0000"/>
                </a:solidFill>
              </a:rPr>
              <a:t>, R</a:t>
            </a:r>
            <a:r>
              <a:rPr lang="pt-BR" sz="800" dirty="0">
                <a:solidFill>
                  <a:srgbClr val="FF0000"/>
                </a:solidFill>
              </a:rPr>
              <a:t>2</a:t>
            </a:r>
            <a:r>
              <a:rPr lang="pt-BR" sz="1100" dirty="0">
                <a:solidFill>
                  <a:srgbClr val="FF0000"/>
                </a:solidFill>
              </a:rPr>
              <a:t>, R</a:t>
            </a:r>
            <a:r>
              <a:rPr lang="pt-BR" sz="800" dirty="0">
                <a:solidFill>
                  <a:srgbClr val="FF0000"/>
                </a:solidFill>
              </a:rPr>
              <a:t>3</a:t>
            </a:r>
            <a:r>
              <a:rPr lang="pt-BR" sz="1100" dirty="0">
                <a:solidFill>
                  <a:srgbClr val="FF0000"/>
                </a:solidFill>
              </a:rPr>
              <a:t>, R</a:t>
            </a:r>
            <a:r>
              <a:rPr lang="pt-BR" sz="800" dirty="0">
                <a:solidFill>
                  <a:srgbClr val="FF0000"/>
                </a:solidFill>
              </a:rPr>
              <a:t>4</a:t>
            </a:r>
            <a:r>
              <a:rPr lang="pt-BR" sz="1100" dirty="0">
                <a:solidFill>
                  <a:srgbClr val="FF0000"/>
                </a:solidFill>
              </a:rPr>
              <a:t> . . . Rn ∴ C</a:t>
            </a:r>
            <a:r>
              <a:rPr lang="pt-BR" sz="800" dirty="0">
                <a:solidFill>
                  <a:srgbClr val="FF0000"/>
                </a:solidFill>
              </a:rPr>
              <a:t>B</a:t>
            </a:r>
            <a:r>
              <a:rPr lang="pt-BR" sz="1100" dirty="0">
                <a:solidFill>
                  <a:srgbClr val="FF0000"/>
                </a:solidFill>
              </a:rPr>
              <a:t>. </a:t>
            </a:r>
          </a:p>
          <a:p>
            <a:pPr marL="0" indent="0" algn="ctr">
              <a:buNone/>
            </a:pPr>
            <a:endParaRPr lang="pt-BR" sz="1100" dirty="0">
              <a:solidFill>
                <a:srgbClr val="FF0000"/>
              </a:solidFill>
            </a:endParaRPr>
          </a:p>
          <a:p>
            <a:pPr marL="0" indent="0">
              <a:lnSpc>
                <a:spcPct val="80000"/>
              </a:lnSpc>
              <a:buNone/>
            </a:pPr>
            <a:r>
              <a:rPr lang="en-US" sz="1200" dirty="0">
                <a:solidFill>
                  <a:srgbClr val="FF0000"/>
                </a:solidFill>
              </a:rPr>
              <a:t>This scheme shows connections between groups of data. Here you examine likenesses and differences in each group by comparing and contrasting the evidence and claims. </a:t>
            </a:r>
          </a:p>
          <a:p>
            <a:pPr>
              <a:lnSpc>
                <a:spcPct val="80000"/>
              </a:lnSpc>
              <a:buFont typeface="Wingdings" panose="05000000000000000000" pitchFamily="2" charset="2"/>
              <a:buChar char="Ø"/>
            </a:pPr>
            <a:r>
              <a:rPr lang="en-US" sz="1200" dirty="0">
                <a:solidFill>
                  <a:srgbClr val="FF0000"/>
                </a:solidFill>
              </a:rPr>
              <a:t>As with side-by-side reasoning, cite expert opinions, research studies, statistics, and expert testimony to build an evidentiary pattern for the first claim group (</a:t>
            </a:r>
            <a:r>
              <a:rPr lang="en-US" sz="1200" i="1" dirty="0">
                <a:solidFill>
                  <a:srgbClr val="FF0000"/>
                </a:solidFill>
              </a:rPr>
              <a:t>A</a:t>
            </a:r>
            <a:r>
              <a:rPr lang="en-US" sz="1200" dirty="0">
                <a:solidFill>
                  <a:srgbClr val="FF0000"/>
                </a:solidFill>
              </a:rPr>
              <a:t>)</a:t>
            </a:r>
            <a:r>
              <a:rPr lang="en-US" sz="1200" i="1" dirty="0">
                <a:solidFill>
                  <a:srgbClr val="FF0000"/>
                </a:solidFill>
              </a:rPr>
              <a:t>. </a:t>
            </a:r>
            <a:r>
              <a:rPr lang="en-US" sz="1200" dirty="0">
                <a:solidFill>
                  <a:srgbClr val="FF0000"/>
                </a:solidFill>
              </a:rPr>
              <a:t>The set of data from the next claim group (</a:t>
            </a:r>
            <a:r>
              <a:rPr lang="en-US" sz="1200" i="1" dirty="0">
                <a:solidFill>
                  <a:srgbClr val="FF0000"/>
                </a:solidFill>
              </a:rPr>
              <a:t>B</a:t>
            </a:r>
            <a:r>
              <a:rPr lang="en-US" sz="1200" dirty="0">
                <a:solidFill>
                  <a:srgbClr val="FF0000"/>
                </a:solidFill>
              </a:rPr>
              <a:t>) is also presented.</a:t>
            </a:r>
          </a:p>
          <a:p>
            <a:pPr>
              <a:lnSpc>
                <a:spcPct val="80000"/>
              </a:lnSpc>
              <a:buFont typeface="Wingdings" panose="05000000000000000000" pitchFamily="2" charset="2"/>
              <a:buChar char="Ø"/>
            </a:pPr>
            <a:r>
              <a:rPr lang="en-US" sz="1200" dirty="0">
                <a:solidFill>
                  <a:srgbClr val="FF0000"/>
                </a:solidFill>
              </a:rPr>
              <a:t>Look at the differences and likenesses between the data , and compare and contrast the two side-by-side arguments. </a:t>
            </a:r>
          </a:p>
        </p:txBody>
      </p:sp>
      <p:pic>
        <p:nvPicPr>
          <p:cNvPr id="6" name="Picture 5"/>
          <p:cNvPicPr>
            <a:picLocks noChangeAspect="1"/>
          </p:cNvPicPr>
          <p:nvPr/>
        </p:nvPicPr>
        <p:blipFill>
          <a:blip r:embed="rId4"/>
          <a:stretch>
            <a:fillRect/>
          </a:stretch>
        </p:blipFill>
        <p:spPr>
          <a:xfrm>
            <a:off x="4967208" y="1052217"/>
            <a:ext cx="3401878" cy="199369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1774965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937339" y="1598509"/>
            <a:ext cx="5269322" cy="3966532"/>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p:txBody>
          <a:bodyPr>
            <a:normAutofit/>
          </a:bodyPr>
          <a:lstStyle/>
          <a:p>
            <a:r>
              <a:rPr lang="en-US" sz="3200" dirty="0"/>
              <a:t>The Discovery Argument: Putting It All Together </a:t>
            </a:r>
          </a:p>
        </p:txBody>
      </p:sp>
    </p:spTree>
    <p:extLst>
      <p:ext uri="{BB962C8B-B14F-4D97-AF65-F5344CB8AC3E}">
        <p14:creationId xmlns:p14="http://schemas.microsoft.com/office/powerpoint/2010/main" val="4209508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209367" y="1651819"/>
            <a:ext cx="6681019" cy="3530977"/>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p:txBody>
          <a:bodyPr>
            <a:normAutofit/>
          </a:bodyPr>
          <a:lstStyle/>
          <a:p>
            <a:r>
              <a:rPr lang="en-US" sz="3200" dirty="0"/>
              <a:t>The Discovery Argument: An Example</a:t>
            </a:r>
          </a:p>
        </p:txBody>
      </p:sp>
    </p:spTree>
    <p:extLst>
      <p:ext uri="{BB962C8B-B14F-4D97-AF65-F5344CB8AC3E}">
        <p14:creationId xmlns:p14="http://schemas.microsoft.com/office/powerpoint/2010/main" val="40300841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650210" y="895599"/>
            <a:ext cx="3691179" cy="1825956"/>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200" y="274638"/>
            <a:ext cx="8229600" cy="457198"/>
          </a:xfrm>
        </p:spPr>
        <p:txBody>
          <a:bodyPr>
            <a:normAutofit fontScale="90000"/>
          </a:bodyPr>
          <a:lstStyle/>
          <a:p>
            <a:r>
              <a:rPr lang="en-US" sz="2800" dirty="0">
                <a:solidFill>
                  <a:srgbClr val="FF0000"/>
                </a:solidFill>
              </a:rPr>
              <a:t>Task 3</a:t>
            </a:r>
          </a:p>
        </p:txBody>
      </p:sp>
      <p:sp>
        <p:nvSpPr>
          <p:cNvPr id="4" name="Content Placeholder 3"/>
          <p:cNvSpPr>
            <a:spLocks noGrp="1"/>
          </p:cNvSpPr>
          <p:nvPr>
            <p:ph sz="half" idx="1"/>
          </p:nvPr>
        </p:nvSpPr>
        <p:spPr>
          <a:xfrm>
            <a:off x="457200" y="2885318"/>
            <a:ext cx="4038600" cy="3240846"/>
          </a:xfrm>
        </p:spPr>
        <p:txBody>
          <a:bodyPr>
            <a:normAutofit fontScale="47500" lnSpcReduction="20000"/>
          </a:bodyPr>
          <a:lstStyle/>
          <a:p>
            <a:endParaRPr lang="en-US" dirty="0"/>
          </a:p>
          <a:p>
            <a:pPr marL="0" indent="0">
              <a:buNone/>
            </a:pPr>
            <a:r>
              <a:rPr lang="en-US" b="1" dirty="0">
                <a:solidFill>
                  <a:srgbClr val="FF0000"/>
                </a:solidFill>
              </a:rPr>
              <a:t>Activity 1. Mapping the Discovery Argument </a:t>
            </a:r>
            <a:br>
              <a:rPr lang="en-US" b="1" dirty="0">
                <a:solidFill>
                  <a:srgbClr val="FF0000"/>
                </a:solidFill>
              </a:rPr>
            </a:br>
            <a:endParaRPr lang="en-US" b="1" dirty="0">
              <a:solidFill>
                <a:srgbClr val="FF0000"/>
              </a:solidFill>
            </a:endParaRPr>
          </a:p>
          <a:p>
            <a:pPr marL="514350" indent="-514350">
              <a:buFont typeface="+mj-lt"/>
              <a:buAutoNum type="arabicPeriod"/>
            </a:pPr>
            <a:r>
              <a:rPr lang="en-US" dirty="0">
                <a:solidFill>
                  <a:srgbClr val="FF0000"/>
                </a:solidFill>
              </a:rPr>
              <a:t>Review the claims posted in Column 8. </a:t>
            </a:r>
          </a:p>
          <a:p>
            <a:pPr marL="514350" indent="-514350">
              <a:buFont typeface="+mj-lt"/>
              <a:buAutoNum type="arabicPeriod"/>
            </a:pPr>
            <a:r>
              <a:rPr lang="en-US" dirty="0">
                <a:solidFill>
                  <a:srgbClr val="FF0000"/>
                </a:solidFill>
              </a:rPr>
              <a:t>Reorganize these claims using complex reasoning patterns.</a:t>
            </a:r>
          </a:p>
          <a:p>
            <a:pPr marL="514350" indent="-514350">
              <a:buFont typeface="+mj-lt"/>
              <a:buAutoNum type="arabicPeriod"/>
            </a:pPr>
            <a:r>
              <a:rPr lang="en-US" dirty="0">
                <a:solidFill>
                  <a:srgbClr val="FF0000"/>
                </a:solidFill>
              </a:rPr>
              <a:t>Regroup the corresponding arguments for each claim by these patterns. </a:t>
            </a:r>
          </a:p>
          <a:p>
            <a:pPr marL="514350" indent="-514350">
              <a:buFont typeface="+mj-lt"/>
              <a:buAutoNum type="arabicPeriod"/>
            </a:pPr>
            <a:r>
              <a:rPr lang="en-US" dirty="0">
                <a:solidFill>
                  <a:srgbClr val="FF0000"/>
                </a:solidFill>
              </a:rPr>
              <a:t>Now record the reordered claims, stating them as premises in Column 9. </a:t>
            </a:r>
          </a:p>
          <a:p>
            <a:pPr marL="514350" indent="-514350">
              <a:buFont typeface="+mj-lt"/>
              <a:buAutoNum type="arabicPeriod"/>
            </a:pPr>
            <a:r>
              <a:rPr lang="en-US" dirty="0">
                <a:solidFill>
                  <a:srgbClr val="FF0000"/>
                </a:solidFill>
              </a:rPr>
              <a:t>Analyze the premises made in Column 9. Determine the reasoning pattern that will fit as the warranting scheme for the complex claim (thesis) of the discovery argument. </a:t>
            </a:r>
          </a:p>
          <a:p>
            <a:pPr marL="514350" indent="-514350">
              <a:buFont typeface="+mj-lt"/>
              <a:buAutoNum type="arabicPeriod"/>
            </a:pPr>
            <a:r>
              <a:rPr lang="en-US" dirty="0">
                <a:solidFill>
                  <a:srgbClr val="FF0000"/>
                </a:solidFill>
              </a:rPr>
              <a:t>State the warrant scheme in Column 10. </a:t>
            </a:r>
          </a:p>
          <a:p>
            <a:pPr marL="514350" indent="-514350">
              <a:buFont typeface="+mj-lt"/>
              <a:buAutoNum type="arabicPeriod"/>
            </a:pPr>
            <a:r>
              <a:rPr lang="en-US" dirty="0">
                <a:solidFill>
                  <a:srgbClr val="FF0000"/>
                </a:solidFill>
              </a:rPr>
              <a:t>Write the thesis statement for the discovery argument in Column 11. </a:t>
            </a:r>
          </a:p>
        </p:txBody>
      </p:sp>
      <p:sp>
        <p:nvSpPr>
          <p:cNvPr id="5" name="Content Placeholder 4"/>
          <p:cNvSpPr>
            <a:spLocks noGrp="1"/>
          </p:cNvSpPr>
          <p:nvPr>
            <p:ph sz="half" idx="2"/>
          </p:nvPr>
        </p:nvSpPr>
        <p:spPr>
          <a:xfrm>
            <a:off x="4648200" y="2885318"/>
            <a:ext cx="4038600" cy="3240845"/>
          </a:xfrm>
        </p:spPr>
        <p:txBody>
          <a:bodyPr>
            <a:normAutofit fontScale="47500" lnSpcReduction="20000"/>
          </a:bodyPr>
          <a:lstStyle/>
          <a:p>
            <a:pPr marL="0" indent="0">
              <a:buNone/>
            </a:pPr>
            <a:endParaRPr lang="en-US" b="1" dirty="0"/>
          </a:p>
          <a:p>
            <a:pPr marL="0" indent="0">
              <a:buNone/>
            </a:pPr>
            <a:r>
              <a:rPr lang="en-US" b="1" dirty="0">
                <a:solidFill>
                  <a:srgbClr val="FF0000"/>
                </a:solidFill>
              </a:rPr>
              <a:t>Activity 2. Analyzing the Argument </a:t>
            </a:r>
          </a:p>
          <a:p>
            <a:pPr marL="0" indent="0">
              <a:buNone/>
            </a:pPr>
            <a:endParaRPr lang="en-US" dirty="0">
              <a:solidFill>
                <a:srgbClr val="FF0000"/>
              </a:solidFill>
            </a:endParaRPr>
          </a:p>
          <a:p>
            <a:pPr marL="514350" indent="-514350">
              <a:buFont typeface="+mj-lt"/>
              <a:buAutoNum type="arabicPeriod"/>
            </a:pPr>
            <a:r>
              <a:rPr lang="en-US" dirty="0">
                <a:solidFill>
                  <a:srgbClr val="FF0000"/>
                </a:solidFill>
              </a:rPr>
              <a:t>Once you have completed the literature survey and mapped and outlined the argument for what is known, evaluate the argument’s soundness .</a:t>
            </a:r>
          </a:p>
          <a:p>
            <a:pPr marL="514350" indent="-514350">
              <a:buFont typeface="+mj-lt"/>
              <a:buAutoNum type="arabicPeriod"/>
            </a:pPr>
            <a:r>
              <a:rPr lang="en-US" dirty="0">
                <a:solidFill>
                  <a:srgbClr val="FF0000"/>
                </a:solidFill>
              </a:rPr>
              <a:t>Evaluate each simple argument.</a:t>
            </a:r>
          </a:p>
          <a:p>
            <a:pPr marL="514350" indent="-514350">
              <a:buFont typeface="+mj-lt"/>
              <a:buAutoNum type="arabicPeriod"/>
            </a:pPr>
            <a:r>
              <a:rPr lang="en-US" dirty="0">
                <a:solidFill>
                  <a:srgbClr val="FF0000"/>
                </a:solidFill>
              </a:rPr>
              <a:t>Evaluate the complex argument.</a:t>
            </a:r>
            <a:br>
              <a:rPr lang="en-US" dirty="0">
                <a:solidFill>
                  <a:srgbClr val="FF0000"/>
                </a:solidFill>
              </a:rPr>
            </a:br>
            <a:r>
              <a:rPr lang="en-US" dirty="0">
                <a:solidFill>
                  <a:srgbClr val="FF0000"/>
                </a:solidFill>
              </a:rPr>
              <a:t>(see exercise 4.2)</a:t>
            </a:r>
          </a:p>
          <a:p>
            <a:endParaRPr lang="en-US" dirty="0"/>
          </a:p>
        </p:txBody>
      </p:sp>
    </p:spTree>
    <p:extLst>
      <p:ext uri="{BB962C8B-B14F-4D97-AF65-F5344CB8AC3E}">
        <p14:creationId xmlns:p14="http://schemas.microsoft.com/office/powerpoint/2010/main" val="54959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595258" y="1740310"/>
            <a:ext cx="6126752" cy="2435635"/>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903661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15058" y="1742176"/>
            <a:ext cx="4385934" cy="1473869"/>
          </a:xfrm>
        </p:spPr>
        <p:txBody>
          <a:bodyPr>
            <a:normAutofit fontScale="90000"/>
          </a:bodyPr>
          <a:lstStyle/>
          <a:p>
            <a:pPr algn="ctr"/>
            <a:r>
              <a:rPr lang="en-US" dirty="0"/>
              <a:t>4 </a:t>
            </a:r>
            <a:br>
              <a:rPr lang="en-US" dirty="0"/>
            </a:br>
            <a:r>
              <a:rPr lang="en-US" i="1" dirty="0"/>
              <a:t>Step Four: Survey the Literature </a:t>
            </a:r>
            <a:endParaRPr lang="en-US" dirty="0"/>
          </a:p>
        </p:txBody>
      </p:sp>
      <p:sp>
        <p:nvSpPr>
          <p:cNvPr id="5" name="Subtitle 4"/>
          <p:cNvSpPr>
            <a:spLocks noGrp="1"/>
          </p:cNvSpPr>
          <p:nvPr>
            <p:ph type="subTitle" idx="1"/>
          </p:nvPr>
        </p:nvSpPr>
        <p:spPr>
          <a:xfrm>
            <a:off x="290716" y="4240132"/>
            <a:ext cx="4310276" cy="401051"/>
          </a:xfrm>
        </p:spPr>
        <p:txBody>
          <a:bodyPr>
            <a:noAutofit/>
          </a:bodyPr>
          <a:lstStyle/>
          <a:p>
            <a:pPr lvl="0" algn="ctr" defTabSz="685800">
              <a:lnSpc>
                <a:spcPct val="90000"/>
              </a:lnSpc>
              <a:spcBef>
                <a:spcPts val="750"/>
              </a:spcBef>
              <a:defRPr/>
            </a:pPr>
            <a:r>
              <a:rPr lang="en-US" sz="2400" b="1" dirty="0"/>
              <a:t>Building the Argument of Discovery </a:t>
            </a:r>
            <a:endParaRPr lang="en-US" sz="2400" dirty="0"/>
          </a:p>
        </p:txBody>
      </p:sp>
      <p:pic>
        <p:nvPicPr>
          <p:cNvPr id="8" name="Picture 7"/>
          <p:cNvPicPr>
            <a:picLocks noChangeAspect="1"/>
          </p:cNvPicPr>
          <p:nvPr/>
        </p:nvPicPr>
        <p:blipFill>
          <a:blip r:embed="rId3"/>
          <a:stretch>
            <a:fillRect/>
          </a:stretch>
        </p:blipFill>
        <p:spPr>
          <a:xfrm>
            <a:off x="4970205" y="1555892"/>
            <a:ext cx="3816385" cy="34116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26522007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59652" y="356461"/>
            <a:ext cx="5105247" cy="5425617"/>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213650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700087" y="1133475"/>
            <a:ext cx="7743825" cy="4591050"/>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131735" y="127405"/>
            <a:ext cx="8725545" cy="1143000"/>
          </a:xfrm>
        </p:spPr>
        <p:txBody>
          <a:bodyPr>
            <a:normAutofit/>
          </a:bodyPr>
          <a:lstStyle/>
          <a:p>
            <a:r>
              <a:rPr lang="en-US" sz="3200" dirty="0"/>
              <a:t>The Literature Survey Process Task Organizer</a:t>
            </a:r>
          </a:p>
        </p:txBody>
      </p:sp>
    </p:spTree>
    <p:extLst>
      <p:ext uri="{BB962C8B-B14F-4D97-AF65-F5344CB8AC3E}">
        <p14:creationId xmlns:p14="http://schemas.microsoft.com/office/powerpoint/2010/main" val="2345688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57200" y="2278251"/>
            <a:ext cx="4254092" cy="2650209"/>
          </a:xfrm>
          <a:prstGeom prst="rect">
            <a:avLst/>
          </a:prstGeom>
          <a:ln w="88900" cap="sq" cmpd="thickThin">
            <a:solidFill>
              <a:srgbClr val="FF0000"/>
            </a:solidFill>
            <a:prstDash val="solid"/>
            <a:miter lim="800000"/>
          </a:ln>
          <a:effectLst>
            <a:innerShdw blurRad="76200">
              <a:srgbClr val="000000"/>
            </a:innerShdw>
          </a:effectLst>
        </p:spPr>
      </p:pic>
      <p:sp>
        <p:nvSpPr>
          <p:cNvPr id="3" name="Title 2"/>
          <p:cNvSpPr>
            <a:spLocks noGrp="1"/>
          </p:cNvSpPr>
          <p:nvPr>
            <p:ph type="title"/>
          </p:nvPr>
        </p:nvSpPr>
        <p:spPr/>
        <p:txBody>
          <a:bodyPr>
            <a:normAutofit/>
          </a:bodyPr>
          <a:lstStyle/>
          <a:p>
            <a:r>
              <a:rPr lang="en-US" sz="3000" dirty="0">
                <a:solidFill>
                  <a:srgbClr val="FF0000"/>
                </a:solidFill>
              </a:rPr>
              <a:t>TASK 1. ASSEMBLE THE COLLECTED DATA </a:t>
            </a:r>
          </a:p>
        </p:txBody>
      </p:sp>
      <p:sp>
        <p:nvSpPr>
          <p:cNvPr id="5" name="Content Placeholder 4"/>
          <p:cNvSpPr>
            <a:spLocks noGrp="1"/>
          </p:cNvSpPr>
          <p:nvPr>
            <p:ph sz="half" idx="2"/>
          </p:nvPr>
        </p:nvSpPr>
        <p:spPr>
          <a:xfrm>
            <a:off x="5017274" y="1417638"/>
            <a:ext cx="3669526" cy="4708525"/>
          </a:xfrm>
        </p:spPr>
        <p:txBody>
          <a:bodyPr>
            <a:normAutofit fontScale="62500" lnSpcReduction="20000"/>
          </a:bodyPr>
          <a:lstStyle/>
          <a:p>
            <a:r>
              <a:rPr lang="en-US" dirty="0">
                <a:solidFill>
                  <a:srgbClr val="FF0000"/>
                </a:solidFill>
              </a:rPr>
              <a:t>Use coding for cross-referencing the source documents and the central documents. The simplest method is to assign an alphabetic code by author or text. </a:t>
            </a:r>
          </a:p>
          <a:p>
            <a:r>
              <a:rPr lang="en-US" dirty="0">
                <a:solidFill>
                  <a:srgbClr val="FF0000"/>
                </a:solidFill>
              </a:rPr>
              <a:t>Use the reporting function found in software programs such as Citation, EndNote, or </a:t>
            </a:r>
            <a:r>
              <a:rPr lang="en-US" dirty="0" err="1">
                <a:solidFill>
                  <a:srgbClr val="FF0000"/>
                </a:solidFill>
              </a:rPr>
              <a:t>RefWorks</a:t>
            </a:r>
            <a:r>
              <a:rPr lang="en-US" dirty="0">
                <a:solidFill>
                  <a:srgbClr val="FF0000"/>
                </a:solidFill>
              </a:rPr>
              <a:t>. To query, search, and report while generating tally documents </a:t>
            </a:r>
          </a:p>
          <a:p>
            <a:r>
              <a:rPr lang="en-US" dirty="0">
                <a:solidFill>
                  <a:srgbClr val="FF0000"/>
                </a:solidFill>
              </a:rPr>
              <a:t>Use butcher paper or large sticky notes to assemble the data using storyboard techniques to develop your findings. </a:t>
            </a:r>
          </a:p>
        </p:txBody>
      </p:sp>
      <p:sp>
        <p:nvSpPr>
          <p:cNvPr id="4" name="TextBox 3"/>
          <p:cNvSpPr txBox="1"/>
          <p:nvPr/>
        </p:nvSpPr>
        <p:spPr>
          <a:xfrm>
            <a:off x="821314" y="1728061"/>
            <a:ext cx="3525864" cy="369332"/>
          </a:xfrm>
          <a:prstGeom prst="rect">
            <a:avLst/>
          </a:prstGeom>
          <a:noFill/>
        </p:spPr>
        <p:txBody>
          <a:bodyPr wrap="square" rtlCol="0">
            <a:spAutoFit/>
          </a:bodyPr>
          <a:lstStyle/>
          <a:p>
            <a:r>
              <a:rPr lang="en-US" b="1" dirty="0">
                <a:solidFill>
                  <a:srgbClr val="FF0000"/>
                </a:solidFill>
                <a:latin typeface="Palatino Linotype" panose="02040502050505030304" pitchFamily="18" charset="0"/>
              </a:rPr>
              <a:t>Activity 1. Cataloging the Data</a:t>
            </a:r>
          </a:p>
        </p:txBody>
      </p:sp>
    </p:spTree>
    <p:extLst>
      <p:ext uri="{BB962C8B-B14F-4D97-AF65-F5344CB8AC3E}">
        <p14:creationId xmlns:p14="http://schemas.microsoft.com/office/powerpoint/2010/main" val="9465770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714752"/>
            <a:ext cx="3008313" cy="1162050"/>
          </a:xfrm>
        </p:spPr>
        <p:txBody>
          <a:bodyPr>
            <a:normAutofit fontScale="90000"/>
          </a:bodyPr>
          <a:lstStyle/>
          <a:p>
            <a:r>
              <a:rPr lang="en-US" sz="2400" dirty="0">
                <a:solidFill>
                  <a:srgbClr val="FF0000"/>
                </a:solidFill>
              </a:rPr>
              <a:t>TASK 2. ORGANIZE THE INFORMATION </a:t>
            </a:r>
            <a:r>
              <a:rPr lang="en-US" b="0" dirty="0"/>
              <a:t/>
            </a:r>
            <a:br>
              <a:rPr lang="en-US" b="0" dirty="0"/>
            </a:br>
            <a:endParaRPr lang="en-US" dirty="0"/>
          </a:p>
        </p:txBody>
      </p:sp>
      <p:sp>
        <p:nvSpPr>
          <p:cNvPr id="6" name="Content Placeholder 5"/>
          <p:cNvSpPr>
            <a:spLocks noGrp="1"/>
          </p:cNvSpPr>
          <p:nvPr>
            <p:ph idx="1"/>
          </p:nvPr>
        </p:nvSpPr>
        <p:spPr/>
        <p:txBody>
          <a:bodyPr>
            <a:normAutofit fontScale="70000" lnSpcReduction="20000"/>
          </a:bodyPr>
          <a:lstStyle/>
          <a:p>
            <a:pPr marL="514350" indent="-514350">
              <a:buFont typeface="+mj-lt"/>
              <a:buAutoNum type="arabicPeriod"/>
            </a:pPr>
            <a:r>
              <a:rPr lang="en-US" dirty="0">
                <a:solidFill>
                  <a:srgbClr val="FF0000"/>
                </a:solidFill>
              </a:rPr>
              <a:t>To start, examine the entries made on the tally matrix (Columns 1–3) to determine how the data fit together. </a:t>
            </a:r>
          </a:p>
          <a:p>
            <a:pPr marL="514350" indent="-514350">
              <a:buFont typeface="+mj-lt"/>
              <a:buAutoNum type="arabicPeriod"/>
            </a:pPr>
            <a:r>
              <a:rPr lang="en-US" dirty="0">
                <a:solidFill>
                  <a:srgbClr val="FF0000"/>
                </a:solidFill>
              </a:rPr>
              <a:t>Examine the data contained on the tally matrix by key descriptor, core idea, or author to develop a picture of the data entries as evidence – by time, theme, or authors.</a:t>
            </a:r>
          </a:p>
          <a:p>
            <a:pPr marL="514350" indent="-514350">
              <a:buFont typeface="+mj-lt"/>
              <a:buAutoNum type="arabicPeriod"/>
            </a:pPr>
            <a:r>
              <a:rPr lang="en-US" dirty="0">
                <a:solidFill>
                  <a:srgbClr val="FF0000"/>
                </a:solidFill>
              </a:rPr>
              <a:t>As evidence patterns form, document them, and stay up-to-date with your memoranda. </a:t>
            </a:r>
          </a:p>
          <a:p>
            <a:pPr marL="514350" indent="-514350">
              <a:buFont typeface="+mj-lt"/>
              <a:buAutoNum type="arabicPeriod"/>
            </a:pPr>
            <a:r>
              <a:rPr lang="en-US" dirty="0">
                <a:solidFill>
                  <a:srgbClr val="FF0000"/>
                </a:solidFill>
              </a:rPr>
              <a:t>Develop a new coding scheme to catalog the evidence. </a:t>
            </a:r>
          </a:p>
          <a:p>
            <a:pPr marL="514350" indent="-514350">
              <a:buFont typeface="+mj-lt"/>
              <a:buAutoNum type="arabicPeriod"/>
            </a:pPr>
            <a:r>
              <a:rPr lang="en-US" dirty="0">
                <a:solidFill>
                  <a:srgbClr val="FF0000"/>
                </a:solidFill>
              </a:rPr>
              <a:t>Enter the codes for evidence categories in Column 5 on the tally matrix. Build a code sheet as a reference for further work. </a:t>
            </a:r>
          </a:p>
          <a:p>
            <a:pPr marL="514350" indent="-514350">
              <a:buFont typeface="+mj-lt"/>
              <a:buAutoNum type="arabicPeriod"/>
            </a:pPr>
            <a:r>
              <a:rPr lang="en-US" dirty="0">
                <a:solidFill>
                  <a:srgbClr val="FF0000"/>
                </a:solidFill>
              </a:rPr>
              <a:t>Employ a reasoning pattern to build the warrant and claim. </a:t>
            </a:r>
          </a:p>
        </p:txBody>
      </p:sp>
      <p:sp>
        <p:nvSpPr>
          <p:cNvPr id="7" name="Text Placeholder 6"/>
          <p:cNvSpPr>
            <a:spLocks noGrp="1"/>
          </p:cNvSpPr>
          <p:nvPr>
            <p:ph type="body" sz="half" idx="2"/>
          </p:nvPr>
        </p:nvSpPr>
        <p:spPr>
          <a:xfrm>
            <a:off x="457199" y="2535481"/>
            <a:ext cx="3008313" cy="1672310"/>
          </a:xfrm>
          <a:ln w="38100">
            <a:solidFill>
              <a:srgbClr val="FF0000"/>
            </a:solidFill>
          </a:ln>
        </p:spPr>
        <p:txBody>
          <a:bodyPr/>
          <a:lstStyle/>
          <a:p>
            <a:r>
              <a:rPr lang="en-US" dirty="0">
                <a:solidFill>
                  <a:srgbClr val="FF0000"/>
                </a:solidFill>
              </a:rPr>
              <a:t>Activity 1. </a:t>
            </a:r>
          </a:p>
          <a:p>
            <a:pPr marL="285750" indent="-285750">
              <a:buFont typeface="Wingdings" panose="05000000000000000000" pitchFamily="2" charset="2"/>
              <a:buChar char="Ø"/>
            </a:pPr>
            <a:r>
              <a:rPr lang="en-US" dirty="0">
                <a:solidFill>
                  <a:srgbClr val="FF0000"/>
                </a:solidFill>
              </a:rPr>
              <a:t>Arrange information to build evidence.</a:t>
            </a:r>
          </a:p>
          <a:p>
            <a:pPr marL="285750" indent="-285750">
              <a:buFont typeface="Wingdings" panose="05000000000000000000" pitchFamily="2" charset="2"/>
              <a:buChar char="Ø"/>
            </a:pPr>
            <a:r>
              <a:rPr lang="en-US" dirty="0">
                <a:solidFill>
                  <a:srgbClr val="FF0000"/>
                </a:solidFill>
              </a:rPr>
              <a:t>Pattern the evidence to form a body to create simple claims.</a:t>
            </a:r>
          </a:p>
        </p:txBody>
      </p:sp>
    </p:spTree>
    <p:extLst>
      <p:ext uri="{BB962C8B-B14F-4D97-AF65-F5344CB8AC3E}">
        <p14:creationId xmlns:p14="http://schemas.microsoft.com/office/powerpoint/2010/main" val="23160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81832" y="1394020"/>
            <a:ext cx="3789336" cy="863291"/>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11" name="Title 10"/>
          <p:cNvSpPr>
            <a:spLocks noGrp="1"/>
          </p:cNvSpPr>
          <p:nvPr>
            <p:ph type="title"/>
          </p:nvPr>
        </p:nvSpPr>
        <p:spPr>
          <a:xfrm>
            <a:off x="457200" y="274638"/>
            <a:ext cx="8229600" cy="577769"/>
          </a:xfrm>
        </p:spPr>
        <p:txBody>
          <a:bodyPr>
            <a:noAutofit/>
          </a:bodyPr>
          <a:lstStyle/>
          <a:p>
            <a:r>
              <a:rPr lang="en-US" sz="3200" dirty="0">
                <a:solidFill>
                  <a:srgbClr val="FF0000"/>
                </a:solidFill>
              </a:rPr>
              <a:t>Reasoning Patterns</a:t>
            </a:r>
          </a:p>
        </p:txBody>
      </p:sp>
      <p:sp>
        <p:nvSpPr>
          <p:cNvPr id="12" name="Content Placeholder 11"/>
          <p:cNvSpPr>
            <a:spLocks noGrp="1"/>
          </p:cNvSpPr>
          <p:nvPr>
            <p:ph sz="half" idx="1"/>
          </p:nvPr>
        </p:nvSpPr>
        <p:spPr>
          <a:xfrm>
            <a:off x="457200" y="2944678"/>
            <a:ext cx="4038600" cy="3072996"/>
          </a:xfrm>
        </p:spPr>
        <p:txBody>
          <a:bodyPr>
            <a:normAutofit fontScale="92500" lnSpcReduction="20000"/>
          </a:bodyPr>
          <a:lstStyle/>
          <a:p>
            <a:pPr marL="0" indent="0" algn="ctr">
              <a:buNone/>
            </a:pPr>
            <a:r>
              <a:rPr lang="en-US" sz="2600" dirty="0">
                <a:solidFill>
                  <a:srgbClr val="FF0000"/>
                </a:solidFill>
              </a:rPr>
              <a:t>One-on-One Reasoning </a:t>
            </a:r>
          </a:p>
          <a:p>
            <a:pPr marL="0" indent="0" algn="ctr">
              <a:buNone/>
            </a:pPr>
            <a:endParaRPr lang="en-US" sz="1500" dirty="0">
              <a:solidFill>
                <a:srgbClr val="FF0000"/>
              </a:solidFill>
            </a:endParaRPr>
          </a:p>
          <a:p>
            <a:pPr marL="0" indent="0" algn="ctr">
              <a:buNone/>
            </a:pPr>
            <a:r>
              <a:rPr lang="en-US" dirty="0">
                <a:solidFill>
                  <a:srgbClr val="FF0000"/>
                </a:solidFill>
              </a:rPr>
              <a:t>R ∴ C</a:t>
            </a:r>
          </a:p>
          <a:p>
            <a:pPr>
              <a:buFont typeface="Wingdings" panose="05000000000000000000" pitchFamily="2" charset="2"/>
              <a:buChar char="Ø"/>
            </a:pPr>
            <a:r>
              <a:rPr lang="en-US" sz="2400" dirty="0">
                <a:solidFill>
                  <a:srgbClr val="FF0000"/>
                </a:solidFill>
              </a:rPr>
              <a:t>In this simple pattern, one reason (</a:t>
            </a:r>
            <a:r>
              <a:rPr lang="en-US" sz="2400" i="1" dirty="0">
                <a:solidFill>
                  <a:srgbClr val="FF0000"/>
                </a:solidFill>
              </a:rPr>
              <a:t>R</a:t>
            </a:r>
            <a:r>
              <a:rPr lang="en-US" sz="2400" dirty="0">
                <a:solidFill>
                  <a:srgbClr val="FF0000"/>
                </a:solidFill>
              </a:rPr>
              <a:t>) is enough to justify the conclusion (</a:t>
            </a:r>
            <a:r>
              <a:rPr lang="en-US" sz="2400" i="1" dirty="0">
                <a:solidFill>
                  <a:srgbClr val="FF0000"/>
                </a:solidFill>
              </a:rPr>
              <a:t>C</a:t>
            </a:r>
            <a:r>
              <a:rPr lang="en-US" sz="2400" dirty="0">
                <a:solidFill>
                  <a:srgbClr val="FF0000"/>
                </a:solidFill>
              </a:rPr>
              <a:t>). This one-on-one reasoning can be proven as true or false. </a:t>
            </a:r>
          </a:p>
        </p:txBody>
      </p:sp>
      <p:sp>
        <p:nvSpPr>
          <p:cNvPr id="13" name="Content Placeholder 12"/>
          <p:cNvSpPr>
            <a:spLocks noGrp="1"/>
          </p:cNvSpPr>
          <p:nvPr>
            <p:ph sz="half" idx="2"/>
          </p:nvPr>
        </p:nvSpPr>
        <p:spPr>
          <a:xfrm>
            <a:off x="4648200" y="2952427"/>
            <a:ext cx="4038600" cy="3072996"/>
          </a:xfrm>
        </p:spPr>
        <p:txBody>
          <a:bodyPr>
            <a:normAutofit fontScale="92500" lnSpcReduction="20000"/>
          </a:bodyPr>
          <a:lstStyle/>
          <a:p>
            <a:pPr marL="0" indent="0" algn="ctr">
              <a:buNone/>
            </a:pPr>
            <a:r>
              <a:rPr lang="en-US" sz="2600" dirty="0">
                <a:solidFill>
                  <a:srgbClr val="FF0000"/>
                </a:solidFill>
              </a:rPr>
              <a:t>Side-by-Side Reasoning </a:t>
            </a:r>
          </a:p>
          <a:p>
            <a:pPr marL="0" indent="0" algn="ctr">
              <a:buNone/>
            </a:pPr>
            <a:endParaRPr lang="pt-BR" sz="1500" b="1" dirty="0">
              <a:solidFill>
                <a:srgbClr val="FF0000"/>
              </a:solidFill>
            </a:endParaRPr>
          </a:p>
          <a:p>
            <a:pPr marL="0" indent="0" algn="ctr">
              <a:buNone/>
            </a:pPr>
            <a:r>
              <a:rPr lang="pt-BR" dirty="0">
                <a:solidFill>
                  <a:srgbClr val="FF0000"/>
                </a:solidFill>
              </a:rPr>
              <a:t>R</a:t>
            </a:r>
            <a:r>
              <a:rPr lang="pt-BR" sz="1300" dirty="0">
                <a:solidFill>
                  <a:srgbClr val="FF0000"/>
                </a:solidFill>
              </a:rPr>
              <a:t>1</a:t>
            </a:r>
            <a:r>
              <a:rPr lang="pt-BR" dirty="0">
                <a:solidFill>
                  <a:srgbClr val="FF0000"/>
                </a:solidFill>
              </a:rPr>
              <a:t>, R</a:t>
            </a:r>
            <a:r>
              <a:rPr lang="pt-BR" sz="1300" dirty="0">
                <a:solidFill>
                  <a:srgbClr val="FF0000"/>
                </a:solidFill>
              </a:rPr>
              <a:t>2</a:t>
            </a:r>
            <a:r>
              <a:rPr lang="pt-BR" dirty="0">
                <a:solidFill>
                  <a:srgbClr val="FF0000"/>
                </a:solidFill>
              </a:rPr>
              <a:t>, R</a:t>
            </a:r>
            <a:r>
              <a:rPr lang="pt-BR" sz="1300" dirty="0">
                <a:solidFill>
                  <a:srgbClr val="FF0000"/>
                </a:solidFill>
              </a:rPr>
              <a:t>3</a:t>
            </a:r>
            <a:r>
              <a:rPr lang="pt-BR" dirty="0">
                <a:solidFill>
                  <a:srgbClr val="FF0000"/>
                </a:solidFill>
              </a:rPr>
              <a:t>, R</a:t>
            </a:r>
            <a:r>
              <a:rPr lang="pt-BR" sz="1300" dirty="0">
                <a:solidFill>
                  <a:srgbClr val="FF0000"/>
                </a:solidFill>
              </a:rPr>
              <a:t>4</a:t>
            </a:r>
            <a:r>
              <a:rPr lang="pt-BR" dirty="0">
                <a:solidFill>
                  <a:srgbClr val="FF0000"/>
                </a:solidFill>
              </a:rPr>
              <a:t> . . . R</a:t>
            </a:r>
            <a:r>
              <a:rPr lang="pt-BR" sz="1900" dirty="0">
                <a:solidFill>
                  <a:srgbClr val="FF0000"/>
                </a:solidFill>
              </a:rPr>
              <a:t>n</a:t>
            </a:r>
            <a:r>
              <a:rPr lang="pt-BR" dirty="0">
                <a:solidFill>
                  <a:srgbClr val="FF0000"/>
                </a:solidFill>
              </a:rPr>
              <a:t> ∴ C. </a:t>
            </a:r>
            <a:endParaRPr lang="en-US" dirty="0">
              <a:solidFill>
                <a:srgbClr val="FF0000"/>
              </a:solidFill>
            </a:endParaRPr>
          </a:p>
          <a:p>
            <a:pPr>
              <a:buFont typeface="Wingdings" panose="05000000000000000000" pitchFamily="2" charset="2"/>
              <a:buChar char="Ø"/>
            </a:pPr>
            <a:r>
              <a:rPr lang="en-US" sz="2400" dirty="0">
                <a:solidFill>
                  <a:srgbClr val="FF0000"/>
                </a:solidFill>
              </a:rPr>
              <a:t>A side-by-side reasoning pattern cites several data entries, all of which offer the same reason to justify the conclusion. Here is a diagram of the side-by-side pattern: </a:t>
            </a:r>
          </a:p>
        </p:txBody>
      </p:sp>
      <p:pic>
        <p:nvPicPr>
          <p:cNvPr id="14" name="Picture 13"/>
          <p:cNvPicPr>
            <a:picLocks noChangeAspect="1"/>
          </p:cNvPicPr>
          <p:nvPr/>
        </p:nvPicPr>
        <p:blipFill>
          <a:blip r:embed="rId4"/>
          <a:stretch>
            <a:fillRect/>
          </a:stretch>
        </p:blipFill>
        <p:spPr>
          <a:xfrm>
            <a:off x="4873814" y="1139126"/>
            <a:ext cx="3570296" cy="1580827"/>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41241774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49979" y="949153"/>
            <a:ext cx="2747845" cy="2023468"/>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200" y="274638"/>
            <a:ext cx="8229600" cy="608765"/>
          </a:xfrm>
        </p:spPr>
        <p:txBody>
          <a:bodyPr/>
          <a:lstStyle/>
          <a:p>
            <a:r>
              <a:rPr lang="en-US" sz="3200" dirty="0">
                <a:solidFill>
                  <a:srgbClr val="FF0000"/>
                </a:solidFill>
              </a:rPr>
              <a:t>Reasoning Patterns</a:t>
            </a:r>
            <a:endParaRPr lang="en-US" dirty="0">
              <a:solidFill>
                <a:srgbClr val="FF0000"/>
              </a:solidFill>
            </a:endParaRPr>
          </a:p>
        </p:txBody>
      </p:sp>
      <p:sp>
        <p:nvSpPr>
          <p:cNvPr id="4" name="Content Placeholder 3"/>
          <p:cNvSpPr>
            <a:spLocks noGrp="1"/>
          </p:cNvSpPr>
          <p:nvPr>
            <p:ph sz="half" idx="1"/>
          </p:nvPr>
        </p:nvSpPr>
        <p:spPr>
          <a:xfrm>
            <a:off x="302217" y="3161654"/>
            <a:ext cx="4345983" cy="2964509"/>
          </a:xfrm>
        </p:spPr>
        <p:txBody>
          <a:bodyPr>
            <a:normAutofit fontScale="55000" lnSpcReduction="20000"/>
          </a:bodyPr>
          <a:lstStyle/>
          <a:p>
            <a:pPr marL="0" indent="0" algn="ctr">
              <a:buNone/>
            </a:pPr>
            <a:r>
              <a:rPr lang="en-US" dirty="0">
                <a:solidFill>
                  <a:srgbClr val="FF0000"/>
                </a:solidFill>
              </a:rPr>
              <a:t>Chain Reasoning </a:t>
            </a:r>
          </a:p>
          <a:p>
            <a:pPr marL="0" indent="0" algn="ctr">
              <a:buNone/>
            </a:pPr>
            <a:endParaRPr lang="pt-BR" sz="2500" b="1" dirty="0">
              <a:solidFill>
                <a:srgbClr val="FF0000"/>
              </a:solidFill>
            </a:endParaRPr>
          </a:p>
          <a:p>
            <a:pPr marL="0" indent="0" algn="ctr">
              <a:buNone/>
            </a:pPr>
            <a:r>
              <a:rPr lang="pt-BR" sz="2500" b="1" dirty="0">
                <a:solidFill>
                  <a:srgbClr val="FF0000"/>
                </a:solidFill>
              </a:rPr>
              <a:t>(R</a:t>
            </a:r>
            <a:r>
              <a:rPr lang="pt-BR" sz="1800" dirty="0">
                <a:solidFill>
                  <a:srgbClr val="FF0000"/>
                </a:solidFill>
              </a:rPr>
              <a:t>1</a:t>
            </a:r>
            <a:r>
              <a:rPr lang="pt-BR" sz="2500" dirty="0">
                <a:solidFill>
                  <a:srgbClr val="FF0000"/>
                </a:solidFill>
              </a:rPr>
              <a:t> ∴ </a:t>
            </a:r>
            <a:r>
              <a:rPr lang="pt-BR" sz="2500" b="1" dirty="0">
                <a:solidFill>
                  <a:srgbClr val="FF0000"/>
                </a:solidFill>
              </a:rPr>
              <a:t>C</a:t>
            </a:r>
            <a:r>
              <a:rPr lang="pt-BR" sz="1800" dirty="0">
                <a:solidFill>
                  <a:srgbClr val="FF0000"/>
                </a:solidFill>
              </a:rPr>
              <a:t>1</a:t>
            </a:r>
            <a:r>
              <a:rPr lang="pt-BR" sz="2500" dirty="0">
                <a:solidFill>
                  <a:srgbClr val="FF0000"/>
                </a:solidFill>
              </a:rPr>
              <a:t>) + </a:t>
            </a:r>
            <a:r>
              <a:rPr lang="pt-BR" sz="2500" b="1" dirty="0">
                <a:solidFill>
                  <a:srgbClr val="FF0000"/>
                </a:solidFill>
              </a:rPr>
              <a:t>(C</a:t>
            </a:r>
            <a:r>
              <a:rPr lang="pt-BR" sz="1800" dirty="0">
                <a:solidFill>
                  <a:srgbClr val="FF0000"/>
                </a:solidFill>
              </a:rPr>
              <a:t>1</a:t>
            </a:r>
            <a:r>
              <a:rPr lang="pt-BR" sz="2500" dirty="0">
                <a:solidFill>
                  <a:srgbClr val="FF0000"/>
                </a:solidFill>
              </a:rPr>
              <a:t> ∴ </a:t>
            </a:r>
            <a:r>
              <a:rPr lang="pt-BR" sz="2500" b="1" dirty="0">
                <a:solidFill>
                  <a:srgbClr val="FF0000"/>
                </a:solidFill>
              </a:rPr>
              <a:t>C</a:t>
            </a:r>
            <a:r>
              <a:rPr lang="pt-BR" sz="1800" dirty="0">
                <a:solidFill>
                  <a:srgbClr val="FF0000"/>
                </a:solidFill>
              </a:rPr>
              <a:t>2</a:t>
            </a:r>
            <a:r>
              <a:rPr lang="pt-BR" sz="2500" dirty="0">
                <a:solidFill>
                  <a:srgbClr val="FF0000"/>
                </a:solidFill>
              </a:rPr>
              <a:t>) + </a:t>
            </a:r>
            <a:r>
              <a:rPr lang="pt-BR" sz="2500" b="1" dirty="0">
                <a:solidFill>
                  <a:srgbClr val="FF0000"/>
                </a:solidFill>
              </a:rPr>
              <a:t>(C</a:t>
            </a:r>
            <a:r>
              <a:rPr lang="pt-BR" sz="1800" dirty="0">
                <a:solidFill>
                  <a:srgbClr val="FF0000"/>
                </a:solidFill>
              </a:rPr>
              <a:t>2</a:t>
            </a:r>
            <a:r>
              <a:rPr lang="pt-BR" sz="2500" dirty="0">
                <a:solidFill>
                  <a:srgbClr val="FF0000"/>
                </a:solidFill>
              </a:rPr>
              <a:t> ∴</a:t>
            </a:r>
            <a:r>
              <a:rPr lang="pt-BR" sz="2500" b="1" dirty="0">
                <a:solidFill>
                  <a:srgbClr val="FF0000"/>
                </a:solidFill>
              </a:rPr>
              <a:t>C</a:t>
            </a:r>
            <a:r>
              <a:rPr lang="pt-BR" sz="1800" dirty="0">
                <a:solidFill>
                  <a:srgbClr val="FF0000"/>
                </a:solidFill>
              </a:rPr>
              <a:t>3</a:t>
            </a:r>
            <a:r>
              <a:rPr lang="pt-BR" sz="2500" dirty="0">
                <a:solidFill>
                  <a:srgbClr val="FF0000"/>
                </a:solidFill>
              </a:rPr>
              <a:t>) + . . . </a:t>
            </a:r>
            <a:r>
              <a:rPr lang="pt-BR" sz="2500" b="1" dirty="0">
                <a:solidFill>
                  <a:srgbClr val="FF0000"/>
                </a:solidFill>
              </a:rPr>
              <a:t>(C</a:t>
            </a:r>
            <a:r>
              <a:rPr lang="pt-BR" sz="1800" dirty="0">
                <a:solidFill>
                  <a:srgbClr val="FF0000"/>
                </a:solidFill>
              </a:rPr>
              <a:t>n</a:t>
            </a:r>
            <a:r>
              <a:rPr lang="pt-BR" sz="2500" dirty="0">
                <a:solidFill>
                  <a:srgbClr val="FF0000"/>
                </a:solidFill>
              </a:rPr>
              <a:t>-</a:t>
            </a:r>
            <a:r>
              <a:rPr lang="pt-BR" sz="1800" dirty="0">
                <a:solidFill>
                  <a:srgbClr val="FF0000"/>
                </a:solidFill>
              </a:rPr>
              <a:t>1</a:t>
            </a:r>
            <a:r>
              <a:rPr lang="pt-BR" sz="2500" dirty="0">
                <a:solidFill>
                  <a:srgbClr val="FF0000"/>
                </a:solidFill>
              </a:rPr>
              <a:t>) ∴ </a:t>
            </a:r>
            <a:r>
              <a:rPr lang="pt-BR" sz="2500" b="1" dirty="0">
                <a:solidFill>
                  <a:srgbClr val="FF0000"/>
                </a:solidFill>
              </a:rPr>
              <a:t>C</a:t>
            </a:r>
            <a:r>
              <a:rPr lang="pt-BR" sz="1800" dirty="0">
                <a:solidFill>
                  <a:srgbClr val="FF0000"/>
                </a:solidFill>
              </a:rPr>
              <a:t>n</a:t>
            </a:r>
            <a:endParaRPr lang="pt-BR" sz="2500" dirty="0">
              <a:solidFill>
                <a:srgbClr val="FF0000"/>
              </a:solidFill>
            </a:endParaRPr>
          </a:p>
          <a:p>
            <a:pPr marL="0" indent="0">
              <a:buNone/>
            </a:pPr>
            <a:endParaRPr lang="en-US" dirty="0">
              <a:solidFill>
                <a:srgbClr val="FF0000"/>
              </a:solidFill>
            </a:endParaRPr>
          </a:p>
          <a:p>
            <a:pPr>
              <a:buFont typeface="Wingdings" panose="05000000000000000000" pitchFamily="2" charset="2"/>
              <a:buChar char="Ø"/>
            </a:pPr>
            <a:r>
              <a:rPr lang="en-US" dirty="0">
                <a:solidFill>
                  <a:srgbClr val="FF0000"/>
                </a:solidFill>
              </a:rPr>
              <a:t>Serial in nature, it begins by citing one or more reasons that justify a conclusion. It uses a one-on-one reasoning pattern as its foundation. The conclusion of the first pattern then becomes the evidence for the second conclusion. This line of logic continues until the final conclusion has been warranted. Notice that this pattern forms as if you were making a daisy chain </a:t>
            </a:r>
          </a:p>
          <a:p>
            <a:pPr marL="0" indent="0">
              <a:buNone/>
            </a:pPr>
            <a:endParaRPr lang="en-US" dirty="0"/>
          </a:p>
        </p:txBody>
      </p:sp>
      <p:sp>
        <p:nvSpPr>
          <p:cNvPr id="5" name="Content Placeholder 4"/>
          <p:cNvSpPr>
            <a:spLocks noGrp="1"/>
          </p:cNvSpPr>
          <p:nvPr>
            <p:ph sz="half" idx="2"/>
          </p:nvPr>
        </p:nvSpPr>
        <p:spPr>
          <a:xfrm>
            <a:off x="4648200" y="3161654"/>
            <a:ext cx="4038600" cy="2964509"/>
          </a:xfrm>
        </p:spPr>
        <p:txBody>
          <a:bodyPr>
            <a:normAutofit fontScale="55000" lnSpcReduction="20000"/>
          </a:bodyPr>
          <a:lstStyle/>
          <a:p>
            <a:pPr marL="0" indent="0" algn="ctr">
              <a:buNone/>
            </a:pPr>
            <a:r>
              <a:rPr lang="en-US" dirty="0">
                <a:solidFill>
                  <a:srgbClr val="FF0000"/>
                </a:solidFill>
              </a:rPr>
              <a:t>Joint Reasoning</a:t>
            </a:r>
          </a:p>
          <a:p>
            <a:pPr marL="0" indent="0" algn="ctr">
              <a:buNone/>
            </a:pPr>
            <a:endParaRPr lang="en-US" dirty="0">
              <a:solidFill>
                <a:srgbClr val="FF0000"/>
              </a:solidFill>
            </a:endParaRPr>
          </a:p>
          <a:p>
            <a:pPr marL="0" indent="0" algn="ctr">
              <a:buNone/>
            </a:pPr>
            <a:r>
              <a:rPr lang="en-US" b="1" dirty="0">
                <a:solidFill>
                  <a:srgbClr val="FF0000"/>
                </a:solidFill>
              </a:rPr>
              <a:t>(R</a:t>
            </a:r>
            <a:r>
              <a:rPr lang="en-US" sz="2000" dirty="0">
                <a:solidFill>
                  <a:srgbClr val="FF0000"/>
                </a:solidFill>
              </a:rPr>
              <a:t>1</a:t>
            </a:r>
            <a:r>
              <a:rPr lang="en-US" dirty="0">
                <a:solidFill>
                  <a:srgbClr val="FF0000"/>
                </a:solidFill>
              </a:rPr>
              <a:t> + </a:t>
            </a:r>
            <a:r>
              <a:rPr lang="en-US" b="1" dirty="0">
                <a:solidFill>
                  <a:srgbClr val="FF0000"/>
                </a:solidFill>
              </a:rPr>
              <a:t>R</a:t>
            </a:r>
            <a:r>
              <a:rPr lang="en-US" sz="2000" dirty="0">
                <a:solidFill>
                  <a:srgbClr val="FF0000"/>
                </a:solidFill>
              </a:rPr>
              <a:t>2</a:t>
            </a:r>
            <a:r>
              <a:rPr lang="en-US" dirty="0">
                <a:solidFill>
                  <a:srgbClr val="FF0000"/>
                </a:solidFill>
              </a:rPr>
              <a:t>) ∴</a:t>
            </a:r>
            <a:r>
              <a:rPr lang="en-US" b="1" dirty="0">
                <a:solidFill>
                  <a:srgbClr val="FF0000"/>
                </a:solidFill>
              </a:rPr>
              <a:t>C</a:t>
            </a:r>
          </a:p>
          <a:p>
            <a:pPr marL="0" indent="0" algn="ctr">
              <a:buNone/>
            </a:pPr>
            <a:r>
              <a:rPr lang="en-US" dirty="0">
                <a:solidFill>
                  <a:srgbClr val="FF0000"/>
                </a:solidFill>
              </a:rPr>
              <a:t> </a:t>
            </a:r>
          </a:p>
          <a:p>
            <a:pPr>
              <a:buFont typeface="Wingdings" panose="05000000000000000000" pitchFamily="2" charset="2"/>
              <a:buChar char="Ø"/>
            </a:pPr>
            <a:r>
              <a:rPr lang="en-US" dirty="0">
                <a:solidFill>
                  <a:srgbClr val="FF0000"/>
                </a:solidFill>
              </a:rPr>
              <a:t>In this case, the reasons stipulated cannot stand on their own but, when taken together, provide the necessary reasoning to warrant the conclusion.</a:t>
            </a:r>
          </a:p>
          <a:p>
            <a:pPr>
              <a:buFont typeface="Wingdings" panose="05000000000000000000" pitchFamily="2" charset="2"/>
              <a:buChar char="Ø"/>
            </a:pPr>
            <a:r>
              <a:rPr lang="en-US" dirty="0">
                <a:solidFill>
                  <a:srgbClr val="FF0000"/>
                </a:solidFill>
              </a:rPr>
              <a:t>Neither </a:t>
            </a:r>
            <a:r>
              <a:rPr lang="en-US" i="1" dirty="0">
                <a:solidFill>
                  <a:srgbClr val="FF0000"/>
                </a:solidFill>
              </a:rPr>
              <a:t>R</a:t>
            </a:r>
            <a:r>
              <a:rPr lang="en-US" dirty="0">
                <a:solidFill>
                  <a:srgbClr val="FF0000"/>
                </a:solidFill>
              </a:rPr>
              <a:t>1 nor </a:t>
            </a:r>
            <a:r>
              <a:rPr lang="en-US" i="1" dirty="0">
                <a:solidFill>
                  <a:srgbClr val="FF0000"/>
                </a:solidFill>
              </a:rPr>
              <a:t>R</a:t>
            </a:r>
            <a:r>
              <a:rPr lang="en-US" dirty="0">
                <a:solidFill>
                  <a:srgbClr val="FF0000"/>
                </a:solidFill>
              </a:rPr>
              <a:t>2 alone provides enough justification to form the conclusion. However, </a:t>
            </a:r>
            <a:r>
              <a:rPr lang="en-US" i="1" dirty="0">
                <a:solidFill>
                  <a:srgbClr val="FF0000"/>
                </a:solidFill>
              </a:rPr>
              <a:t>R</a:t>
            </a:r>
            <a:r>
              <a:rPr lang="en-US" dirty="0">
                <a:solidFill>
                  <a:srgbClr val="FF0000"/>
                </a:solidFill>
              </a:rPr>
              <a:t>1 and </a:t>
            </a:r>
            <a:r>
              <a:rPr lang="en-US" i="1" dirty="0">
                <a:solidFill>
                  <a:srgbClr val="FF0000"/>
                </a:solidFill>
              </a:rPr>
              <a:t>R</a:t>
            </a:r>
            <a:r>
              <a:rPr lang="en-US" dirty="0">
                <a:solidFill>
                  <a:srgbClr val="FF0000"/>
                </a:solidFill>
              </a:rPr>
              <a:t>2 together allow a logically drawn conclusion. </a:t>
            </a:r>
          </a:p>
        </p:txBody>
      </p:sp>
      <p:pic>
        <p:nvPicPr>
          <p:cNvPr id="6" name="Picture 5"/>
          <p:cNvPicPr>
            <a:picLocks noChangeAspect="1"/>
          </p:cNvPicPr>
          <p:nvPr/>
        </p:nvPicPr>
        <p:blipFill>
          <a:blip r:embed="rId4"/>
          <a:stretch>
            <a:fillRect/>
          </a:stretch>
        </p:blipFill>
        <p:spPr>
          <a:xfrm>
            <a:off x="4924102" y="1420848"/>
            <a:ext cx="3486796" cy="1126738"/>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962973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26942" y="2348737"/>
            <a:ext cx="4045058" cy="2146577"/>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p:txBody>
          <a:bodyPr>
            <a:normAutofit/>
          </a:bodyPr>
          <a:lstStyle/>
          <a:p>
            <a:r>
              <a:rPr lang="en-US" sz="3200" dirty="0">
                <a:solidFill>
                  <a:srgbClr val="FF0000"/>
                </a:solidFill>
              </a:rPr>
              <a:t>Activity 2. Organizing the Information and Building Claims</a:t>
            </a:r>
          </a:p>
        </p:txBody>
      </p:sp>
      <p:sp>
        <p:nvSpPr>
          <p:cNvPr id="5" name="Content Placeholder 4"/>
          <p:cNvSpPr>
            <a:spLocks noGrp="1"/>
          </p:cNvSpPr>
          <p:nvPr>
            <p:ph sz="half" idx="2"/>
          </p:nvPr>
        </p:nvSpPr>
        <p:spPr/>
        <p:txBody>
          <a:bodyPr>
            <a:normAutofit fontScale="55000" lnSpcReduction="20000"/>
          </a:bodyPr>
          <a:lstStyle/>
          <a:p>
            <a:pPr marL="514350" indent="-514350">
              <a:buFont typeface="+mj-lt"/>
              <a:buAutoNum type="arabicPeriod"/>
            </a:pPr>
            <a:r>
              <a:rPr lang="en-US" dirty="0">
                <a:solidFill>
                  <a:srgbClr val="FF0000"/>
                </a:solidFill>
              </a:rPr>
              <a:t>Begin by reviewing each data grouping by evidence category. Examine how the data fit together. Then, apply the correct reasoning pattern to each evidence group. </a:t>
            </a:r>
          </a:p>
          <a:p>
            <a:pPr marL="514350" indent="-514350">
              <a:buFont typeface="+mj-lt"/>
              <a:buAutoNum type="arabicPeriod"/>
            </a:pPr>
            <a:r>
              <a:rPr lang="en-US" dirty="0">
                <a:solidFill>
                  <a:srgbClr val="FF0000"/>
                </a:solidFill>
              </a:rPr>
              <a:t>Record the reasoning pattern (warranting scheme) for each data group in Column 6 of your tally matrix. </a:t>
            </a:r>
          </a:p>
          <a:p>
            <a:pPr marL="514350" indent="-514350">
              <a:buFont typeface="+mj-lt"/>
              <a:buAutoNum type="arabicPeriod"/>
            </a:pPr>
            <a:r>
              <a:rPr lang="en-US" dirty="0">
                <a:solidFill>
                  <a:srgbClr val="FF0000"/>
                </a:solidFill>
              </a:rPr>
              <a:t>Find the conclusion deduced from each of the organized patterns of evidence. Write it as a declarative sentence. This is your claim. </a:t>
            </a:r>
          </a:p>
          <a:p>
            <a:pPr marL="514350" indent="-514350">
              <a:buFont typeface="+mj-lt"/>
              <a:buAutoNum type="arabicPeriod"/>
            </a:pPr>
            <a:r>
              <a:rPr lang="en-US" dirty="0">
                <a:solidFill>
                  <a:srgbClr val="FF0000"/>
                </a:solidFill>
              </a:rPr>
              <a:t>In Column 7, write the claim or assertion created by the evidence. </a:t>
            </a:r>
          </a:p>
          <a:p>
            <a:pPr marL="514350" indent="-514350">
              <a:buFont typeface="+mj-lt"/>
              <a:buAutoNum type="arabicPeriod"/>
            </a:pPr>
            <a:r>
              <a:rPr lang="en-US" dirty="0">
                <a:solidFill>
                  <a:srgbClr val="FF0000"/>
                </a:solidFill>
              </a:rPr>
              <a:t>After completing your claim statements, evaluate the acceptability of each claim. Is it on point, powerful, supportable, and clearly stated?</a:t>
            </a:r>
          </a:p>
          <a:p>
            <a:pPr marL="514350" indent="-514350">
              <a:buFont typeface="+mj-lt"/>
              <a:buAutoNum type="arabicPeriod"/>
            </a:pPr>
            <a:r>
              <a:rPr lang="en-US" dirty="0">
                <a:solidFill>
                  <a:srgbClr val="FF0000"/>
                </a:solidFill>
              </a:rPr>
              <a:t>Record your claim evaluation in Column 8. </a:t>
            </a:r>
          </a:p>
        </p:txBody>
      </p:sp>
    </p:spTree>
    <p:extLst>
      <p:ext uri="{BB962C8B-B14F-4D97-AF65-F5344CB8AC3E}">
        <p14:creationId xmlns:p14="http://schemas.microsoft.com/office/powerpoint/2010/main" val="233800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1571</TotalTime>
  <Words>1892</Words>
  <Application>Microsoft Office PowerPoint</Application>
  <PresentationFormat>On-screen Show (4:3)</PresentationFormat>
  <Paragraphs>131</Paragraphs>
  <Slides>15</Slides>
  <Notes>14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The Literature Review 3 edition</vt:lpstr>
      <vt:lpstr>4  Step Four: Survey the Literature </vt:lpstr>
      <vt:lpstr>PowerPoint Presentation</vt:lpstr>
      <vt:lpstr>The Literature Survey Process Task Organizer</vt:lpstr>
      <vt:lpstr>TASK 1. ASSEMBLE THE COLLECTED DATA </vt:lpstr>
      <vt:lpstr>TASK 2. ORGANIZE THE INFORMATION  </vt:lpstr>
      <vt:lpstr>Reasoning Patterns</vt:lpstr>
      <vt:lpstr>Reasoning Patterns</vt:lpstr>
      <vt:lpstr>Activity 2. Organizing the Information and Building Claims</vt:lpstr>
      <vt:lpstr>TASK 3. ANALYZE THE PATTERNS OF THE DATA</vt:lpstr>
      <vt:lpstr>Complex Reasoning</vt:lpstr>
      <vt:lpstr>The Discovery Argument: Putting It All Together </vt:lpstr>
      <vt:lpstr>The Discovery Argument: An Example</vt:lpstr>
      <vt:lpstr>Task 3</vt:lpstr>
      <vt:lpstr>PowerPoint Presentation</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Paular</dc:creator>
  <cp:lastModifiedBy>Irwin, Kaitlyn</cp:lastModifiedBy>
  <cp:revision>94</cp:revision>
  <cp:lastPrinted>2016-10-07T16:16:07Z</cp:lastPrinted>
  <dcterms:created xsi:type="dcterms:W3CDTF">2015-03-05T23:29:50Z</dcterms:created>
  <dcterms:modified xsi:type="dcterms:W3CDTF">2016-10-19T20:57:20Z</dcterms:modified>
</cp:coreProperties>
</file>