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8" r:id="rId1"/>
    <p:sldMasterId id="2147483671" r:id="rId2"/>
  </p:sldMasterIdLst>
  <p:notesMasterIdLst>
    <p:notesMasterId r:id="rId15"/>
  </p:notesMasterIdLst>
  <p:sldIdLst>
    <p:sldId id="268" r:id="rId3"/>
    <p:sldId id="269" r:id="rId4"/>
    <p:sldId id="266" r:id="rId5"/>
    <p:sldId id="265" r:id="rId6"/>
    <p:sldId id="257" r:id="rId7"/>
    <p:sldId id="258" r:id="rId8"/>
    <p:sldId id="259" r:id="rId9"/>
    <p:sldId id="260" r:id="rId10"/>
    <p:sldId id="267" r:id="rId11"/>
    <p:sldId id="261" r:id="rId12"/>
    <p:sldId id="262" r:id="rId13"/>
    <p:sldId id="263" r:id="rId14"/>
  </p:sldIdLst>
  <p:sldSz cx="12192000" cy="6858000"/>
  <p:notesSz cx="7077075" cy="9363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25" autoAdjust="0"/>
    <p:restoredTop sz="76696" autoAdjust="0"/>
  </p:normalViewPr>
  <p:slideViewPr>
    <p:cSldViewPr snapToGrid="0">
      <p:cViewPr varScale="1">
        <p:scale>
          <a:sx n="93" d="100"/>
          <a:sy n="93" d="100"/>
        </p:scale>
        <p:origin x="-1098" y="-96"/>
      </p:cViewPr>
      <p:guideLst>
        <p:guide orient="horz" pos="2160"/>
        <p:guide pos="3840"/>
      </p:guideLst>
    </p:cSldViewPr>
  </p:slideViewPr>
  <p:notesTextViewPr>
    <p:cViewPr>
      <p:scale>
        <a:sx n="1" d="1"/>
        <a:sy n="1" d="1"/>
      </p:scale>
      <p:origin x="0" y="0"/>
    </p:cViewPr>
  </p:notesTextViewPr>
  <p:notesViewPr>
    <p:cSldViewPr snapToGrid="0">
      <p:cViewPr varScale="1">
        <p:scale>
          <a:sx n="97" d="100"/>
          <a:sy n="97" d="100"/>
        </p:scale>
        <p:origin x="2694"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49E829A-8F6D-4D59-8E26-6478C05CAB2F}" type="doc">
      <dgm:prSet loTypeId="urn:microsoft.com/office/officeart/2005/8/layout/vList2" loCatId="list" qsTypeId="urn:microsoft.com/office/officeart/2005/8/quickstyle/simple1" qsCatId="simple" csTypeId="urn:microsoft.com/office/officeart/2005/8/colors/accent5_5" csCatId="accent5" phldr="1"/>
      <dgm:spPr/>
      <dgm:t>
        <a:bodyPr/>
        <a:lstStyle/>
        <a:p>
          <a:endParaRPr lang="en-US"/>
        </a:p>
      </dgm:t>
    </dgm:pt>
    <dgm:pt modelId="{533B026E-2387-477A-8909-B6446B931B3D}">
      <dgm:prSet/>
      <dgm:spPr>
        <a:solidFill>
          <a:schemeClr val="accent2">
            <a:lumMod val="60000"/>
            <a:lumOff val="40000"/>
          </a:schemeClr>
        </a:solidFill>
      </dgm:spPr>
      <dgm:t>
        <a:bodyPr/>
        <a:lstStyle/>
        <a:p>
          <a:r>
            <a:rPr lang="en-US" b="1" dirty="0"/>
            <a:t>The literature review argument uses an implicative logic to make its case.</a:t>
          </a:r>
          <a:endParaRPr lang="en-US" dirty="0"/>
        </a:p>
      </dgm:t>
    </dgm:pt>
    <dgm:pt modelId="{4A9B9B75-66B9-43ED-AA27-9A4E09E8ECA4}" type="parTrans" cxnId="{053811E8-2B2A-4AAF-BD61-70DFAF177201}">
      <dgm:prSet/>
      <dgm:spPr/>
      <dgm:t>
        <a:bodyPr/>
        <a:lstStyle/>
        <a:p>
          <a:endParaRPr lang="en-US"/>
        </a:p>
      </dgm:t>
    </dgm:pt>
    <dgm:pt modelId="{95C28B85-2D30-43CE-A3BF-FBAAE290B507}" type="sibTrans" cxnId="{053811E8-2B2A-4AAF-BD61-70DFAF177201}">
      <dgm:prSet/>
      <dgm:spPr/>
      <dgm:t>
        <a:bodyPr/>
        <a:lstStyle/>
        <a:p>
          <a:endParaRPr lang="en-US"/>
        </a:p>
      </dgm:t>
    </dgm:pt>
    <dgm:pt modelId="{8C3378A4-D54C-406D-9421-8BE392167C0F}">
      <dgm:prSet/>
      <dgm:spPr>
        <a:solidFill>
          <a:schemeClr val="accent2">
            <a:lumMod val="60000"/>
            <a:lumOff val="40000"/>
          </a:schemeClr>
        </a:solidFill>
      </dgm:spPr>
      <dgm:t>
        <a:bodyPr/>
        <a:lstStyle/>
        <a:p>
          <a:r>
            <a:rPr lang="en-US" b="1" dirty="0"/>
            <a:t>Implicative reasoning: </a:t>
          </a:r>
          <a:r>
            <a:rPr lang="en-US" dirty="0"/>
            <a:t>Reasoning that logically interprets evidence, producing propositions that signal a specific conclusion. If A is true, then we can assert that B is also true. </a:t>
          </a:r>
        </a:p>
      </dgm:t>
    </dgm:pt>
    <dgm:pt modelId="{20A2841D-2BC0-4F3E-AA79-4AEC815418DB}" type="parTrans" cxnId="{E093E114-2FA0-4F1A-AD47-67349E3E1A9C}">
      <dgm:prSet/>
      <dgm:spPr/>
      <dgm:t>
        <a:bodyPr/>
        <a:lstStyle/>
        <a:p>
          <a:endParaRPr lang="en-US"/>
        </a:p>
      </dgm:t>
    </dgm:pt>
    <dgm:pt modelId="{187BE4A8-2513-4B2A-8E87-58C08045B699}" type="sibTrans" cxnId="{E093E114-2FA0-4F1A-AD47-67349E3E1A9C}">
      <dgm:prSet/>
      <dgm:spPr/>
      <dgm:t>
        <a:bodyPr/>
        <a:lstStyle/>
        <a:p>
          <a:endParaRPr lang="en-US"/>
        </a:p>
      </dgm:t>
    </dgm:pt>
    <dgm:pt modelId="{E51DAEA5-545A-4917-804F-49B026F4614F}">
      <dgm:prSet/>
      <dgm:spPr>
        <a:solidFill>
          <a:schemeClr val="accent2">
            <a:lumMod val="60000"/>
            <a:lumOff val="40000"/>
          </a:schemeClr>
        </a:solidFill>
      </dgm:spPr>
      <dgm:t>
        <a:bodyPr/>
        <a:lstStyle/>
        <a:p>
          <a:r>
            <a:rPr lang="en-US"/>
            <a:t>The implicative case is built on two arguments. </a:t>
          </a:r>
        </a:p>
      </dgm:t>
    </dgm:pt>
    <dgm:pt modelId="{C303E35A-9105-4877-B2D4-9172D79AC605}" type="parTrans" cxnId="{C8B9BCC9-F3DD-4EB1-B05D-EEDA2D608E42}">
      <dgm:prSet/>
      <dgm:spPr/>
      <dgm:t>
        <a:bodyPr/>
        <a:lstStyle/>
        <a:p>
          <a:endParaRPr lang="en-US"/>
        </a:p>
      </dgm:t>
    </dgm:pt>
    <dgm:pt modelId="{A932F4FB-D235-4B71-A851-F80D3384DD3D}" type="sibTrans" cxnId="{C8B9BCC9-F3DD-4EB1-B05D-EEDA2D608E42}">
      <dgm:prSet/>
      <dgm:spPr/>
      <dgm:t>
        <a:bodyPr/>
        <a:lstStyle/>
        <a:p>
          <a:endParaRPr lang="en-US"/>
        </a:p>
      </dgm:t>
    </dgm:pt>
    <dgm:pt modelId="{13AB508E-72AB-4197-B335-643615D96E9F}">
      <dgm:prSet/>
      <dgm:spPr>
        <a:solidFill>
          <a:schemeClr val="accent2">
            <a:lumMod val="60000"/>
            <a:lumOff val="40000"/>
          </a:schemeClr>
        </a:solidFill>
      </dgm:spPr>
      <dgm:t>
        <a:bodyPr/>
        <a:lstStyle/>
        <a:p>
          <a:r>
            <a:rPr lang="en-US" dirty="0"/>
            <a:t>The first argument is an </a:t>
          </a:r>
          <a:r>
            <a:rPr lang="en-US" b="1" dirty="0"/>
            <a:t>inductive </a:t>
          </a:r>
          <a:r>
            <a:rPr lang="en-US" b="1" dirty="0" smtClean="0"/>
            <a:t>argument</a:t>
          </a:r>
          <a:r>
            <a:rPr lang="en-US" dirty="0" smtClean="0"/>
            <a:t> called </a:t>
          </a:r>
          <a:r>
            <a:rPr lang="en-US" dirty="0"/>
            <a:t>the </a:t>
          </a:r>
          <a:r>
            <a:rPr lang="en-US" b="1" dirty="0"/>
            <a:t>argument of discovery</a:t>
          </a:r>
          <a:r>
            <a:rPr lang="en-US" dirty="0"/>
            <a:t>. </a:t>
          </a:r>
        </a:p>
      </dgm:t>
    </dgm:pt>
    <dgm:pt modelId="{CDC06082-AC48-4C44-B3B5-7ED67956FEBC}" type="parTrans" cxnId="{C94B77A8-C2A4-44E0-AFED-F92BB07CFE28}">
      <dgm:prSet/>
      <dgm:spPr/>
      <dgm:t>
        <a:bodyPr/>
        <a:lstStyle/>
        <a:p>
          <a:endParaRPr lang="en-US"/>
        </a:p>
      </dgm:t>
    </dgm:pt>
    <dgm:pt modelId="{E90DC6F2-20C8-4F83-8EDB-1FD3BFFE3FB0}" type="sibTrans" cxnId="{C94B77A8-C2A4-44E0-AFED-F92BB07CFE28}">
      <dgm:prSet/>
      <dgm:spPr/>
      <dgm:t>
        <a:bodyPr/>
        <a:lstStyle/>
        <a:p>
          <a:endParaRPr lang="en-US"/>
        </a:p>
      </dgm:t>
    </dgm:pt>
    <dgm:pt modelId="{4139955F-9AF2-4711-A15A-2E69C93F612F}">
      <dgm:prSet/>
      <dgm:spPr>
        <a:solidFill>
          <a:schemeClr val="accent2">
            <a:lumMod val="60000"/>
            <a:lumOff val="40000"/>
          </a:schemeClr>
        </a:solidFill>
      </dgm:spPr>
      <dgm:t>
        <a:bodyPr/>
        <a:lstStyle/>
        <a:p>
          <a:r>
            <a:rPr lang="en-US"/>
            <a:t>The second argument, the </a:t>
          </a:r>
          <a:r>
            <a:rPr lang="en-US" b="1"/>
            <a:t>implicative argument</a:t>
          </a:r>
          <a:r>
            <a:rPr lang="en-US"/>
            <a:t>, is called the </a:t>
          </a:r>
          <a:r>
            <a:rPr lang="en-US" b="1"/>
            <a:t>argument of advocacy</a:t>
          </a:r>
          <a:r>
            <a:rPr lang="en-US" i="1"/>
            <a:t>. </a:t>
          </a:r>
          <a:endParaRPr lang="en-US"/>
        </a:p>
      </dgm:t>
    </dgm:pt>
    <dgm:pt modelId="{CAD59184-ABF5-4B5E-A24D-0A580ACEC3BD}" type="parTrans" cxnId="{439B80A3-393F-446B-9AE9-2EAF166877B7}">
      <dgm:prSet/>
      <dgm:spPr/>
      <dgm:t>
        <a:bodyPr/>
        <a:lstStyle/>
        <a:p>
          <a:endParaRPr lang="en-US"/>
        </a:p>
      </dgm:t>
    </dgm:pt>
    <dgm:pt modelId="{B5B52EA3-C8B5-48AF-B8B7-4FCC1645D98D}" type="sibTrans" cxnId="{439B80A3-393F-446B-9AE9-2EAF166877B7}">
      <dgm:prSet/>
      <dgm:spPr/>
      <dgm:t>
        <a:bodyPr/>
        <a:lstStyle/>
        <a:p>
          <a:endParaRPr lang="en-US"/>
        </a:p>
      </dgm:t>
    </dgm:pt>
    <dgm:pt modelId="{59AF09DB-65FA-4BBE-8196-2AF0C622897F}" type="pres">
      <dgm:prSet presAssocID="{D49E829A-8F6D-4D59-8E26-6478C05CAB2F}" presName="linear" presStyleCnt="0">
        <dgm:presLayoutVars>
          <dgm:animLvl val="lvl"/>
          <dgm:resizeHandles val="exact"/>
        </dgm:presLayoutVars>
      </dgm:prSet>
      <dgm:spPr/>
      <dgm:t>
        <a:bodyPr/>
        <a:lstStyle/>
        <a:p>
          <a:endParaRPr lang="en-US"/>
        </a:p>
      </dgm:t>
    </dgm:pt>
    <dgm:pt modelId="{984F54EF-3DBC-43A6-AFA2-BD5E8D1EBD2F}" type="pres">
      <dgm:prSet presAssocID="{533B026E-2387-477A-8909-B6446B931B3D}" presName="parentText" presStyleLbl="node1" presStyleIdx="0" presStyleCnt="5" custLinFactNeighborY="27159">
        <dgm:presLayoutVars>
          <dgm:chMax val="0"/>
          <dgm:bulletEnabled val="1"/>
        </dgm:presLayoutVars>
      </dgm:prSet>
      <dgm:spPr/>
      <dgm:t>
        <a:bodyPr/>
        <a:lstStyle/>
        <a:p>
          <a:endParaRPr lang="en-US"/>
        </a:p>
      </dgm:t>
    </dgm:pt>
    <dgm:pt modelId="{A01E703D-FCE0-49B9-92BA-755840BCA0E8}" type="pres">
      <dgm:prSet presAssocID="{95C28B85-2D30-43CE-A3BF-FBAAE290B507}" presName="spacer" presStyleCnt="0"/>
      <dgm:spPr/>
    </dgm:pt>
    <dgm:pt modelId="{4BEC50C7-F1E2-461E-92D4-31643C5C8BC2}" type="pres">
      <dgm:prSet presAssocID="{8C3378A4-D54C-406D-9421-8BE392167C0F}" presName="parentText" presStyleLbl="node1" presStyleIdx="1" presStyleCnt="5">
        <dgm:presLayoutVars>
          <dgm:chMax val="0"/>
          <dgm:bulletEnabled val="1"/>
        </dgm:presLayoutVars>
      </dgm:prSet>
      <dgm:spPr/>
      <dgm:t>
        <a:bodyPr/>
        <a:lstStyle/>
        <a:p>
          <a:endParaRPr lang="en-US"/>
        </a:p>
      </dgm:t>
    </dgm:pt>
    <dgm:pt modelId="{A3E421D3-F313-443E-B152-139D3D070AEF}" type="pres">
      <dgm:prSet presAssocID="{187BE4A8-2513-4B2A-8E87-58C08045B699}" presName="spacer" presStyleCnt="0"/>
      <dgm:spPr/>
    </dgm:pt>
    <dgm:pt modelId="{AE3C51FA-9074-4165-903B-DF45EF40BFF1}" type="pres">
      <dgm:prSet presAssocID="{E51DAEA5-545A-4917-804F-49B026F4614F}" presName="parentText" presStyleLbl="node1" presStyleIdx="2" presStyleCnt="5">
        <dgm:presLayoutVars>
          <dgm:chMax val="0"/>
          <dgm:bulletEnabled val="1"/>
        </dgm:presLayoutVars>
      </dgm:prSet>
      <dgm:spPr/>
      <dgm:t>
        <a:bodyPr/>
        <a:lstStyle/>
        <a:p>
          <a:endParaRPr lang="en-US"/>
        </a:p>
      </dgm:t>
    </dgm:pt>
    <dgm:pt modelId="{9399C441-A8B9-49A6-BDC6-694410CDBB53}" type="pres">
      <dgm:prSet presAssocID="{A932F4FB-D235-4B71-A851-F80D3384DD3D}" presName="spacer" presStyleCnt="0"/>
      <dgm:spPr/>
    </dgm:pt>
    <dgm:pt modelId="{54B71B5B-EE5A-4122-B51D-2C795E49B8A8}" type="pres">
      <dgm:prSet presAssocID="{13AB508E-72AB-4197-B335-643615D96E9F}" presName="parentText" presStyleLbl="node1" presStyleIdx="3" presStyleCnt="5">
        <dgm:presLayoutVars>
          <dgm:chMax val="0"/>
          <dgm:bulletEnabled val="1"/>
        </dgm:presLayoutVars>
      </dgm:prSet>
      <dgm:spPr/>
      <dgm:t>
        <a:bodyPr/>
        <a:lstStyle/>
        <a:p>
          <a:endParaRPr lang="en-US"/>
        </a:p>
      </dgm:t>
    </dgm:pt>
    <dgm:pt modelId="{745ADCAC-5F3E-486A-9655-4F9A5E835E81}" type="pres">
      <dgm:prSet presAssocID="{E90DC6F2-20C8-4F83-8EDB-1FD3BFFE3FB0}" presName="spacer" presStyleCnt="0"/>
      <dgm:spPr/>
    </dgm:pt>
    <dgm:pt modelId="{665B7CB2-7747-4DA9-B812-C7CFC0BAE63B}" type="pres">
      <dgm:prSet presAssocID="{4139955F-9AF2-4711-A15A-2E69C93F612F}" presName="parentText" presStyleLbl="node1" presStyleIdx="4" presStyleCnt="5">
        <dgm:presLayoutVars>
          <dgm:chMax val="0"/>
          <dgm:bulletEnabled val="1"/>
        </dgm:presLayoutVars>
      </dgm:prSet>
      <dgm:spPr/>
      <dgm:t>
        <a:bodyPr/>
        <a:lstStyle/>
        <a:p>
          <a:endParaRPr lang="en-US"/>
        </a:p>
      </dgm:t>
    </dgm:pt>
  </dgm:ptLst>
  <dgm:cxnLst>
    <dgm:cxn modelId="{E093E114-2FA0-4F1A-AD47-67349E3E1A9C}" srcId="{D49E829A-8F6D-4D59-8E26-6478C05CAB2F}" destId="{8C3378A4-D54C-406D-9421-8BE392167C0F}" srcOrd="1" destOrd="0" parTransId="{20A2841D-2BC0-4F3E-AA79-4AEC815418DB}" sibTransId="{187BE4A8-2513-4B2A-8E87-58C08045B699}"/>
    <dgm:cxn modelId="{A31BE239-52AB-40CE-9595-FFD85996F381}" type="presOf" srcId="{8C3378A4-D54C-406D-9421-8BE392167C0F}" destId="{4BEC50C7-F1E2-461E-92D4-31643C5C8BC2}" srcOrd="0" destOrd="0" presId="urn:microsoft.com/office/officeart/2005/8/layout/vList2"/>
    <dgm:cxn modelId="{23C91A8B-6584-44D0-9B0A-B3C09FFF00CC}" type="presOf" srcId="{E51DAEA5-545A-4917-804F-49B026F4614F}" destId="{AE3C51FA-9074-4165-903B-DF45EF40BFF1}" srcOrd="0" destOrd="0" presId="urn:microsoft.com/office/officeart/2005/8/layout/vList2"/>
    <dgm:cxn modelId="{4EE2EE03-80C5-4589-83C9-9325CB80BEAE}" type="presOf" srcId="{D49E829A-8F6D-4D59-8E26-6478C05CAB2F}" destId="{59AF09DB-65FA-4BBE-8196-2AF0C622897F}" srcOrd="0" destOrd="0" presId="urn:microsoft.com/office/officeart/2005/8/layout/vList2"/>
    <dgm:cxn modelId="{D1B6AD9D-C181-4DFD-BBAE-32FC9451416A}" type="presOf" srcId="{4139955F-9AF2-4711-A15A-2E69C93F612F}" destId="{665B7CB2-7747-4DA9-B812-C7CFC0BAE63B}" srcOrd="0" destOrd="0" presId="urn:microsoft.com/office/officeart/2005/8/layout/vList2"/>
    <dgm:cxn modelId="{439B80A3-393F-446B-9AE9-2EAF166877B7}" srcId="{D49E829A-8F6D-4D59-8E26-6478C05CAB2F}" destId="{4139955F-9AF2-4711-A15A-2E69C93F612F}" srcOrd="4" destOrd="0" parTransId="{CAD59184-ABF5-4B5E-A24D-0A580ACEC3BD}" sibTransId="{B5B52EA3-C8B5-48AF-B8B7-4FCC1645D98D}"/>
    <dgm:cxn modelId="{49CB054B-CEA7-47F3-9F42-73B29645F967}" type="presOf" srcId="{13AB508E-72AB-4197-B335-643615D96E9F}" destId="{54B71B5B-EE5A-4122-B51D-2C795E49B8A8}" srcOrd="0" destOrd="0" presId="urn:microsoft.com/office/officeart/2005/8/layout/vList2"/>
    <dgm:cxn modelId="{943D68C3-F32F-412A-BE89-A1D247D8199D}" type="presOf" srcId="{533B026E-2387-477A-8909-B6446B931B3D}" destId="{984F54EF-3DBC-43A6-AFA2-BD5E8D1EBD2F}" srcOrd="0" destOrd="0" presId="urn:microsoft.com/office/officeart/2005/8/layout/vList2"/>
    <dgm:cxn modelId="{053811E8-2B2A-4AAF-BD61-70DFAF177201}" srcId="{D49E829A-8F6D-4D59-8E26-6478C05CAB2F}" destId="{533B026E-2387-477A-8909-B6446B931B3D}" srcOrd="0" destOrd="0" parTransId="{4A9B9B75-66B9-43ED-AA27-9A4E09E8ECA4}" sibTransId="{95C28B85-2D30-43CE-A3BF-FBAAE290B507}"/>
    <dgm:cxn modelId="{C8B9BCC9-F3DD-4EB1-B05D-EEDA2D608E42}" srcId="{D49E829A-8F6D-4D59-8E26-6478C05CAB2F}" destId="{E51DAEA5-545A-4917-804F-49B026F4614F}" srcOrd="2" destOrd="0" parTransId="{C303E35A-9105-4877-B2D4-9172D79AC605}" sibTransId="{A932F4FB-D235-4B71-A851-F80D3384DD3D}"/>
    <dgm:cxn modelId="{C94B77A8-C2A4-44E0-AFED-F92BB07CFE28}" srcId="{D49E829A-8F6D-4D59-8E26-6478C05CAB2F}" destId="{13AB508E-72AB-4197-B335-643615D96E9F}" srcOrd="3" destOrd="0" parTransId="{CDC06082-AC48-4C44-B3B5-7ED67956FEBC}" sibTransId="{E90DC6F2-20C8-4F83-8EDB-1FD3BFFE3FB0}"/>
    <dgm:cxn modelId="{D5FE9D86-A5E0-4081-912E-6F6268B675DC}" type="presParOf" srcId="{59AF09DB-65FA-4BBE-8196-2AF0C622897F}" destId="{984F54EF-3DBC-43A6-AFA2-BD5E8D1EBD2F}" srcOrd="0" destOrd="0" presId="urn:microsoft.com/office/officeart/2005/8/layout/vList2"/>
    <dgm:cxn modelId="{DE70C2DA-9CD5-482F-9D07-51A96B104BFF}" type="presParOf" srcId="{59AF09DB-65FA-4BBE-8196-2AF0C622897F}" destId="{A01E703D-FCE0-49B9-92BA-755840BCA0E8}" srcOrd="1" destOrd="0" presId="urn:microsoft.com/office/officeart/2005/8/layout/vList2"/>
    <dgm:cxn modelId="{B0F8B331-8F94-4EED-8D95-473C0713098C}" type="presParOf" srcId="{59AF09DB-65FA-4BBE-8196-2AF0C622897F}" destId="{4BEC50C7-F1E2-461E-92D4-31643C5C8BC2}" srcOrd="2" destOrd="0" presId="urn:microsoft.com/office/officeart/2005/8/layout/vList2"/>
    <dgm:cxn modelId="{B68400AA-7FD5-403F-B986-2A4788288F60}" type="presParOf" srcId="{59AF09DB-65FA-4BBE-8196-2AF0C622897F}" destId="{A3E421D3-F313-443E-B152-139D3D070AEF}" srcOrd="3" destOrd="0" presId="urn:microsoft.com/office/officeart/2005/8/layout/vList2"/>
    <dgm:cxn modelId="{77C29C13-DA23-4BF9-99B3-5B3C78B0D71A}" type="presParOf" srcId="{59AF09DB-65FA-4BBE-8196-2AF0C622897F}" destId="{AE3C51FA-9074-4165-903B-DF45EF40BFF1}" srcOrd="4" destOrd="0" presId="urn:microsoft.com/office/officeart/2005/8/layout/vList2"/>
    <dgm:cxn modelId="{EA6CBB43-F3B7-46FB-BDFE-75C45F25139F}" type="presParOf" srcId="{59AF09DB-65FA-4BBE-8196-2AF0C622897F}" destId="{9399C441-A8B9-49A6-BDC6-694410CDBB53}" srcOrd="5" destOrd="0" presId="urn:microsoft.com/office/officeart/2005/8/layout/vList2"/>
    <dgm:cxn modelId="{0A0D35D1-7E9B-49C5-94AA-3C0FF06571FF}" type="presParOf" srcId="{59AF09DB-65FA-4BBE-8196-2AF0C622897F}" destId="{54B71B5B-EE5A-4122-B51D-2C795E49B8A8}" srcOrd="6" destOrd="0" presId="urn:microsoft.com/office/officeart/2005/8/layout/vList2"/>
    <dgm:cxn modelId="{391A0863-C94C-42BE-86C3-4C691FEC3D19}" type="presParOf" srcId="{59AF09DB-65FA-4BBE-8196-2AF0C622897F}" destId="{745ADCAC-5F3E-486A-9655-4F9A5E835E81}" srcOrd="7" destOrd="0" presId="urn:microsoft.com/office/officeart/2005/8/layout/vList2"/>
    <dgm:cxn modelId="{E6CF6451-FD23-4FD2-AD78-E900F2F333BF}" type="presParOf" srcId="{59AF09DB-65FA-4BBE-8196-2AF0C622897F}" destId="{665B7CB2-7747-4DA9-B812-C7CFC0BAE63B}" srcOrd="8"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E1B280CA-F234-4AC4-93FB-BD04D3ABA73D}" type="doc">
      <dgm:prSet loTypeId="urn:microsoft.com/office/officeart/2005/8/layout/vList5" loCatId="list" qsTypeId="urn:microsoft.com/office/officeart/2005/8/quickstyle/simple1" qsCatId="simple" csTypeId="urn:microsoft.com/office/officeart/2005/8/colors/accent2_5" csCatId="accent2" phldr="1"/>
      <dgm:spPr/>
      <dgm:t>
        <a:bodyPr/>
        <a:lstStyle/>
        <a:p>
          <a:endParaRPr lang="en-US"/>
        </a:p>
      </dgm:t>
    </dgm:pt>
    <dgm:pt modelId="{A9F4D4B7-8410-4EC8-940A-8BA996DDC9D3}">
      <dgm:prSet/>
      <dgm:spPr/>
      <dgm:t>
        <a:bodyPr/>
        <a:lstStyle/>
        <a:p>
          <a:r>
            <a:rPr lang="en-US" b="1" dirty="0"/>
            <a:t>Evidence </a:t>
          </a:r>
          <a:r>
            <a:rPr lang="en-US" dirty="0"/>
            <a:t>is a set of data presented as the grounds for backing up a claim.</a:t>
          </a:r>
        </a:p>
      </dgm:t>
    </dgm:pt>
    <dgm:pt modelId="{67D0E09B-1594-4E72-9930-CC63972C9B2C}" type="parTrans" cxnId="{46A70330-3637-4CE8-87C5-31BBA4B669C1}">
      <dgm:prSet/>
      <dgm:spPr/>
      <dgm:t>
        <a:bodyPr/>
        <a:lstStyle/>
        <a:p>
          <a:endParaRPr lang="en-US"/>
        </a:p>
      </dgm:t>
    </dgm:pt>
    <dgm:pt modelId="{CD971A26-6E6D-4922-B34A-41158AA19CAC}" type="sibTrans" cxnId="{46A70330-3637-4CE8-87C5-31BBA4B669C1}">
      <dgm:prSet/>
      <dgm:spPr/>
      <dgm:t>
        <a:bodyPr/>
        <a:lstStyle/>
        <a:p>
          <a:endParaRPr lang="en-US"/>
        </a:p>
      </dgm:t>
    </dgm:pt>
    <dgm:pt modelId="{2F29A378-7D6C-4D8B-B1E7-BED0DDAA5260}">
      <dgm:prSet/>
      <dgm:spPr/>
      <dgm:t>
        <a:bodyPr/>
        <a:lstStyle/>
        <a:p>
          <a:r>
            <a:rPr lang="en-US" dirty="0">
              <a:solidFill>
                <a:srgbClr val="FF0000"/>
              </a:solidFill>
            </a:rPr>
            <a:t>Data and evidence are not the same. </a:t>
          </a:r>
        </a:p>
      </dgm:t>
    </dgm:pt>
    <dgm:pt modelId="{75CE83F6-E99C-4856-B05A-22E1927EC3B6}" type="parTrans" cxnId="{9DB30D00-F438-45D0-BD79-AF6CF97D7BE1}">
      <dgm:prSet/>
      <dgm:spPr/>
      <dgm:t>
        <a:bodyPr/>
        <a:lstStyle/>
        <a:p>
          <a:endParaRPr lang="en-US"/>
        </a:p>
      </dgm:t>
    </dgm:pt>
    <dgm:pt modelId="{38261F7A-0070-4675-ADA3-E75261517290}" type="sibTrans" cxnId="{9DB30D00-F438-45D0-BD79-AF6CF97D7BE1}">
      <dgm:prSet/>
      <dgm:spPr/>
      <dgm:t>
        <a:bodyPr/>
        <a:lstStyle/>
        <a:p>
          <a:endParaRPr lang="en-US"/>
        </a:p>
      </dgm:t>
    </dgm:pt>
    <dgm:pt modelId="{B25A5A33-97EA-4C76-AEED-EFBBAD5D65DB}">
      <dgm:prSet/>
      <dgm:spPr/>
      <dgm:t>
        <a:bodyPr/>
        <a:lstStyle/>
        <a:p>
          <a:r>
            <a:rPr lang="en-US" dirty="0">
              <a:solidFill>
                <a:srgbClr val="FF0000"/>
              </a:solidFill>
            </a:rPr>
            <a:t>Evidence is data used as the basis for the proof of the claim.</a:t>
          </a:r>
        </a:p>
      </dgm:t>
    </dgm:pt>
    <dgm:pt modelId="{CF0FD47C-B960-42F3-B128-740871042344}" type="parTrans" cxnId="{F1796345-C80B-4617-AB9B-D5253DD75E0D}">
      <dgm:prSet/>
      <dgm:spPr/>
      <dgm:t>
        <a:bodyPr/>
        <a:lstStyle/>
        <a:p>
          <a:endParaRPr lang="en-US"/>
        </a:p>
      </dgm:t>
    </dgm:pt>
    <dgm:pt modelId="{D6650591-1CE7-4B90-82C9-B37A44701284}" type="sibTrans" cxnId="{F1796345-C80B-4617-AB9B-D5253DD75E0D}">
      <dgm:prSet/>
      <dgm:spPr/>
      <dgm:t>
        <a:bodyPr/>
        <a:lstStyle/>
        <a:p>
          <a:endParaRPr lang="en-US"/>
        </a:p>
      </dgm:t>
    </dgm:pt>
    <dgm:pt modelId="{C64A3543-44CF-49FD-876A-07B5216D0A4B}">
      <dgm:prSet/>
      <dgm:spPr/>
      <dgm:t>
        <a:bodyPr/>
        <a:lstStyle/>
        <a:p>
          <a:r>
            <a:rPr lang="en-US" b="1" dirty="0"/>
            <a:t>Strong evidence </a:t>
          </a:r>
          <a:r>
            <a:rPr lang="en-US" dirty="0"/>
            <a:t>depends on data quality and relevance.</a:t>
          </a:r>
        </a:p>
      </dgm:t>
    </dgm:pt>
    <dgm:pt modelId="{982DDF7D-1819-47C1-A9F8-825444241F31}" type="parTrans" cxnId="{4D9F67CC-1299-4D21-87C8-983936BEF79D}">
      <dgm:prSet/>
      <dgm:spPr/>
      <dgm:t>
        <a:bodyPr/>
        <a:lstStyle/>
        <a:p>
          <a:endParaRPr lang="en-US"/>
        </a:p>
      </dgm:t>
    </dgm:pt>
    <dgm:pt modelId="{3C78F31E-6D03-4D10-B5D8-BB48B628EDBE}" type="sibTrans" cxnId="{4D9F67CC-1299-4D21-87C8-983936BEF79D}">
      <dgm:prSet/>
      <dgm:spPr/>
      <dgm:t>
        <a:bodyPr/>
        <a:lstStyle/>
        <a:p>
          <a:endParaRPr lang="en-US"/>
        </a:p>
      </dgm:t>
    </dgm:pt>
    <dgm:pt modelId="{48BAA4DF-A49F-4193-91FB-9832EED6A103}">
      <dgm:prSet/>
      <dgm:spPr/>
      <dgm:t>
        <a:bodyPr/>
        <a:lstStyle/>
        <a:p>
          <a:r>
            <a:rPr lang="en-US" dirty="0">
              <a:solidFill>
                <a:srgbClr val="FF0000"/>
              </a:solidFill>
            </a:rPr>
            <a:t>High quality data are accurate and precise.</a:t>
          </a:r>
        </a:p>
      </dgm:t>
    </dgm:pt>
    <dgm:pt modelId="{E4B28A1F-A596-4929-ACA4-D95A4049CD54}" type="parTrans" cxnId="{3DB1CA1C-653C-41B5-BA64-F68CA879A636}">
      <dgm:prSet/>
      <dgm:spPr/>
      <dgm:t>
        <a:bodyPr/>
        <a:lstStyle/>
        <a:p>
          <a:endParaRPr lang="en-US"/>
        </a:p>
      </dgm:t>
    </dgm:pt>
    <dgm:pt modelId="{680E739F-1E3F-429A-85F8-9A8AC01DA2B9}" type="sibTrans" cxnId="{3DB1CA1C-653C-41B5-BA64-F68CA879A636}">
      <dgm:prSet/>
      <dgm:spPr/>
      <dgm:t>
        <a:bodyPr/>
        <a:lstStyle/>
        <a:p>
          <a:endParaRPr lang="en-US"/>
        </a:p>
      </dgm:t>
    </dgm:pt>
    <dgm:pt modelId="{A52E6424-570E-401B-A563-E43F632BF454}">
      <dgm:prSet/>
      <dgm:spPr/>
      <dgm:t>
        <a:bodyPr/>
        <a:lstStyle/>
        <a:p>
          <a:r>
            <a:rPr lang="en-US" dirty="0">
              <a:solidFill>
                <a:srgbClr val="FF0000"/>
              </a:solidFill>
            </a:rPr>
            <a:t>Highly relevant data are appropriate and proximate.</a:t>
          </a:r>
        </a:p>
      </dgm:t>
    </dgm:pt>
    <dgm:pt modelId="{F0BA3A35-0981-4887-B68C-B18F6ABA1D0D}" type="parTrans" cxnId="{B96F8732-A680-41FF-BB23-21F4934CBA9A}">
      <dgm:prSet/>
      <dgm:spPr/>
      <dgm:t>
        <a:bodyPr/>
        <a:lstStyle/>
        <a:p>
          <a:endParaRPr lang="en-US"/>
        </a:p>
      </dgm:t>
    </dgm:pt>
    <dgm:pt modelId="{41179C73-B11A-4200-9B86-27423488C71A}" type="sibTrans" cxnId="{B96F8732-A680-41FF-BB23-21F4934CBA9A}">
      <dgm:prSet/>
      <dgm:spPr/>
      <dgm:t>
        <a:bodyPr/>
        <a:lstStyle/>
        <a:p>
          <a:endParaRPr lang="en-US"/>
        </a:p>
      </dgm:t>
    </dgm:pt>
    <dgm:pt modelId="{656A4D37-9E7B-45DB-9CE7-57E1FA75F554}">
      <dgm:prSet/>
      <dgm:spPr/>
      <dgm:t>
        <a:bodyPr/>
        <a:lstStyle/>
        <a:p>
          <a:r>
            <a:rPr lang="en-US" b="1"/>
            <a:t>Imperfect data </a:t>
          </a:r>
          <a:r>
            <a:rPr lang="en-US"/>
            <a:t>requires qualification.</a:t>
          </a:r>
        </a:p>
      </dgm:t>
    </dgm:pt>
    <dgm:pt modelId="{358AD57A-A1A6-4DCE-AB99-8780B457C637}" type="parTrans" cxnId="{24160A3C-D5C0-4C3B-BF55-DFF57EB23798}">
      <dgm:prSet/>
      <dgm:spPr/>
      <dgm:t>
        <a:bodyPr/>
        <a:lstStyle/>
        <a:p>
          <a:endParaRPr lang="en-US"/>
        </a:p>
      </dgm:t>
    </dgm:pt>
    <dgm:pt modelId="{2C538A2D-7D17-4C88-ACFF-3E60953A1282}" type="sibTrans" cxnId="{24160A3C-D5C0-4C3B-BF55-DFF57EB23798}">
      <dgm:prSet/>
      <dgm:spPr/>
      <dgm:t>
        <a:bodyPr/>
        <a:lstStyle/>
        <a:p>
          <a:endParaRPr lang="en-US"/>
        </a:p>
      </dgm:t>
    </dgm:pt>
    <dgm:pt modelId="{287EB6BF-E818-41B6-A274-224DF3082426}">
      <dgm:prSet/>
      <dgm:spPr/>
      <dgm:t>
        <a:bodyPr/>
        <a:lstStyle/>
        <a:p>
          <a:r>
            <a:rPr lang="en-US" dirty="0">
              <a:solidFill>
                <a:srgbClr val="FF0000"/>
              </a:solidFill>
            </a:rPr>
            <a:t>Data that opposes narrows or negates the claim’s assertion.</a:t>
          </a:r>
        </a:p>
      </dgm:t>
    </dgm:pt>
    <dgm:pt modelId="{88728CA5-C6DF-416F-B443-8C00CA06E339}" type="parTrans" cxnId="{CB84FFC0-CDC9-49A1-8B6E-573EB2E40CD0}">
      <dgm:prSet/>
      <dgm:spPr/>
      <dgm:t>
        <a:bodyPr/>
        <a:lstStyle/>
        <a:p>
          <a:endParaRPr lang="en-US"/>
        </a:p>
      </dgm:t>
    </dgm:pt>
    <dgm:pt modelId="{D3D67ED9-0418-406F-B7D6-BB014CF2255C}" type="sibTrans" cxnId="{CB84FFC0-CDC9-49A1-8B6E-573EB2E40CD0}">
      <dgm:prSet/>
      <dgm:spPr/>
      <dgm:t>
        <a:bodyPr/>
        <a:lstStyle/>
        <a:p>
          <a:endParaRPr lang="en-US"/>
        </a:p>
      </dgm:t>
    </dgm:pt>
    <dgm:pt modelId="{51CCFFD4-BB77-4B20-AE40-B4C2E9600EEE}">
      <dgm:prSet/>
      <dgm:spPr/>
      <dgm:t>
        <a:bodyPr/>
        <a:lstStyle/>
        <a:p>
          <a:r>
            <a:rPr lang="en-US" dirty="0">
              <a:solidFill>
                <a:srgbClr val="FF0000"/>
              </a:solidFill>
            </a:rPr>
            <a:t>Data that or partially addresses limits the scope of the claim’s assertion. </a:t>
          </a:r>
        </a:p>
      </dgm:t>
    </dgm:pt>
    <dgm:pt modelId="{54ABC390-D5AA-4CD6-80F6-F722DD828926}" type="parTrans" cxnId="{B0A3B3B8-F05E-4E86-A688-5AE7F52FD659}">
      <dgm:prSet/>
      <dgm:spPr/>
      <dgm:t>
        <a:bodyPr/>
        <a:lstStyle/>
        <a:p>
          <a:endParaRPr lang="en-US"/>
        </a:p>
      </dgm:t>
    </dgm:pt>
    <dgm:pt modelId="{4F122B92-4819-4FDB-B5B8-DA0947E5D930}" type="sibTrans" cxnId="{B0A3B3B8-F05E-4E86-A688-5AE7F52FD659}">
      <dgm:prSet/>
      <dgm:spPr/>
      <dgm:t>
        <a:bodyPr/>
        <a:lstStyle/>
        <a:p>
          <a:endParaRPr lang="en-US"/>
        </a:p>
      </dgm:t>
    </dgm:pt>
    <dgm:pt modelId="{C566846E-4394-4763-8B90-ED6D0DD1BC29}">
      <dgm:prSet/>
      <dgm:spPr/>
      <dgm:t>
        <a:bodyPr/>
        <a:lstStyle/>
        <a:p>
          <a:r>
            <a:rPr lang="en-US" dirty="0">
              <a:solidFill>
                <a:srgbClr val="FF0000"/>
              </a:solidFill>
            </a:rPr>
            <a:t>Data are pieces of value free information. </a:t>
          </a:r>
        </a:p>
      </dgm:t>
    </dgm:pt>
    <dgm:pt modelId="{E8A68CC7-9CA1-44F3-9EE5-159B9B7EDDA0}" type="parTrans" cxnId="{58812823-6C8A-40B4-B5B5-81B73827F122}">
      <dgm:prSet/>
      <dgm:spPr/>
      <dgm:t>
        <a:bodyPr/>
        <a:lstStyle/>
        <a:p>
          <a:endParaRPr lang="en-US"/>
        </a:p>
      </dgm:t>
    </dgm:pt>
    <dgm:pt modelId="{028F9774-8E0C-412E-B7BA-3B23E907C56B}" type="sibTrans" cxnId="{58812823-6C8A-40B4-B5B5-81B73827F122}">
      <dgm:prSet/>
      <dgm:spPr/>
      <dgm:t>
        <a:bodyPr/>
        <a:lstStyle/>
        <a:p>
          <a:endParaRPr lang="en-US"/>
        </a:p>
      </dgm:t>
    </dgm:pt>
    <dgm:pt modelId="{A035F015-C96B-49FE-80DC-BE23883E47C6}" type="pres">
      <dgm:prSet presAssocID="{E1B280CA-F234-4AC4-93FB-BD04D3ABA73D}" presName="Name0" presStyleCnt="0">
        <dgm:presLayoutVars>
          <dgm:dir/>
          <dgm:animLvl val="lvl"/>
          <dgm:resizeHandles val="exact"/>
        </dgm:presLayoutVars>
      </dgm:prSet>
      <dgm:spPr/>
      <dgm:t>
        <a:bodyPr/>
        <a:lstStyle/>
        <a:p>
          <a:endParaRPr lang="en-US"/>
        </a:p>
      </dgm:t>
    </dgm:pt>
    <dgm:pt modelId="{4E2FAC7C-6978-4ACE-AE7E-796D8D3A6CBC}" type="pres">
      <dgm:prSet presAssocID="{A9F4D4B7-8410-4EC8-940A-8BA996DDC9D3}" presName="linNode" presStyleCnt="0"/>
      <dgm:spPr/>
    </dgm:pt>
    <dgm:pt modelId="{6973D28D-1E2B-453C-84E3-7EC1EDB50C50}" type="pres">
      <dgm:prSet presAssocID="{A9F4D4B7-8410-4EC8-940A-8BA996DDC9D3}" presName="parentText" presStyleLbl="node1" presStyleIdx="0" presStyleCnt="3">
        <dgm:presLayoutVars>
          <dgm:chMax val="1"/>
          <dgm:bulletEnabled val="1"/>
        </dgm:presLayoutVars>
      </dgm:prSet>
      <dgm:spPr/>
      <dgm:t>
        <a:bodyPr/>
        <a:lstStyle/>
        <a:p>
          <a:endParaRPr lang="en-US"/>
        </a:p>
      </dgm:t>
    </dgm:pt>
    <dgm:pt modelId="{47E8337A-54BD-4B52-923C-530A2E8EE5C9}" type="pres">
      <dgm:prSet presAssocID="{A9F4D4B7-8410-4EC8-940A-8BA996DDC9D3}" presName="descendantText" presStyleLbl="alignAccFollowNode1" presStyleIdx="0" presStyleCnt="3">
        <dgm:presLayoutVars>
          <dgm:bulletEnabled val="1"/>
        </dgm:presLayoutVars>
      </dgm:prSet>
      <dgm:spPr/>
      <dgm:t>
        <a:bodyPr/>
        <a:lstStyle/>
        <a:p>
          <a:endParaRPr lang="en-US"/>
        </a:p>
      </dgm:t>
    </dgm:pt>
    <dgm:pt modelId="{C844587F-A328-4AD1-A6AE-50C47E982648}" type="pres">
      <dgm:prSet presAssocID="{CD971A26-6E6D-4922-B34A-41158AA19CAC}" presName="sp" presStyleCnt="0"/>
      <dgm:spPr/>
    </dgm:pt>
    <dgm:pt modelId="{2DA1430A-F25B-4A55-817F-1A0C3CF5F392}" type="pres">
      <dgm:prSet presAssocID="{C64A3543-44CF-49FD-876A-07B5216D0A4B}" presName="linNode" presStyleCnt="0"/>
      <dgm:spPr/>
    </dgm:pt>
    <dgm:pt modelId="{DF9F6B5F-281B-4B4F-AB74-360A3C31AA1A}" type="pres">
      <dgm:prSet presAssocID="{C64A3543-44CF-49FD-876A-07B5216D0A4B}" presName="parentText" presStyleLbl="node1" presStyleIdx="1" presStyleCnt="3">
        <dgm:presLayoutVars>
          <dgm:chMax val="1"/>
          <dgm:bulletEnabled val="1"/>
        </dgm:presLayoutVars>
      </dgm:prSet>
      <dgm:spPr/>
      <dgm:t>
        <a:bodyPr/>
        <a:lstStyle/>
        <a:p>
          <a:endParaRPr lang="en-US"/>
        </a:p>
      </dgm:t>
    </dgm:pt>
    <dgm:pt modelId="{B831B36C-B4AA-4C2B-B186-6B9B21A8AA30}" type="pres">
      <dgm:prSet presAssocID="{C64A3543-44CF-49FD-876A-07B5216D0A4B}" presName="descendantText" presStyleLbl="alignAccFollowNode1" presStyleIdx="1" presStyleCnt="3">
        <dgm:presLayoutVars>
          <dgm:bulletEnabled val="1"/>
        </dgm:presLayoutVars>
      </dgm:prSet>
      <dgm:spPr/>
      <dgm:t>
        <a:bodyPr/>
        <a:lstStyle/>
        <a:p>
          <a:endParaRPr lang="en-US"/>
        </a:p>
      </dgm:t>
    </dgm:pt>
    <dgm:pt modelId="{E852B9F0-442E-458E-8321-549260784CEF}" type="pres">
      <dgm:prSet presAssocID="{3C78F31E-6D03-4D10-B5D8-BB48B628EDBE}" presName="sp" presStyleCnt="0"/>
      <dgm:spPr/>
    </dgm:pt>
    <dgm:pt modelId="{887C7C9F-8301-4B71-A664-F1AFC517555C}" type="pres">
      <dgm:prSet presAssocID="{656A4D37-9E7B-45DB-9CE7-57E1FA75F554}" presName="linNode" presStyleCnt="0"/>
      <dgm:spPr/>
    </dgm:pt>
    <dgm:pt modelId="{94E835E9-777B-4A71-8D30-55B5D550FA1B}" type="pres">
      <dgm:prSet presAssocID="{656A4D37-9E7B-45DB-9CE7-57E1FA75F554}" presName="parentText" presStyleLbl="node1" presStyleIdx="2" presStyleCnt="3">
        <dgm:presLayoutVars>
          <dgm:chMax val="1"/>
          <dgm:bulletEnabled val="1"/>
        </dgm:presLayoutVars>
      </dgm:prSet>
      <dgm:spPr/>
      <dgm:t>
        <a:bodyPr/>
        <a:lstStyle/>
        <a:p>
          <a:endParaRPr lang="en-US"/>
        </a:p>
      </dgm:t>
    </dgm:pt>
    <dgm:pt modelId="{E8E829D8-5FFB-46E8-A266-ECDA7BE2F238}" type="pres">
      <dgm:prSet presAssocID="{656A4D37-9E7B-45DB-9CE7-57E1FA75F554}" presName="descendantText" presStyleLbl="alignAccFollowNode1" presStyleIdx="2" presStyleCnt="3">
        <dgm:presLayoutVars>
          <dgm:bulletEnabled val="1"/>
        </dgm:presLayoutVars>
      </dgm:prSet>
      <dgm:spPr/>
      <dgm:t>
        <a:bodyPr/>
        <a:lstStyle/>
        <a:p>
          <a:endParaRPr lang="en-US"/>
        </a:p>
      </dgm:t>
    </dgm:pt>
  </dgm:ptLst>
  <dgm:cxnLst>
    <dgm:cxn modelId="{D4A4CCCC-5280-4F01-AE92-AB8AB9A92AB9}" type="presOf" srcId="{51CCFFD4-BB77-4B20-AE40-B4C2E9600EEE}" destId="{E8E829D8-5FFB-46E8-A266-ECDA7BE2F238}" srcOrd="0" destOrd="1" presId="urn:microsoft.com/office/officeart/2005/8/layout/vList5"/>
    <dgm:cxn modelId="{CB84FFC0-CDC9-49A1-8B6E-573EB2E40CD0}" srcId="{656A4D37-9E7B-45DB-9CE7-57E1FA75F554}" destId="{287EB6BF-E818-41B6-A274-224DF3082426}" srcOrd="0" destOrd="0" parTransId="{88728CA5-C6DF-416F-B443-8C00CA06E339}" sibTransId="{D3D67ED9-0418-406F-B7D6-BB014CF2255C}"/>
    <dgm:cxn modelId="{80EBEB01-20CA-43C4-867E-E1CB29B7A2E9}" type="presOf" srcId="{A52E6424-570E-401B-A563-E43F632BF454}" destId="{B831B36C-B4AA-4C2B-B186-6B9B21A8AA30}" srcOrd="0" destOrd="1" presId="urn:microsoft.com/office/officeart/2005/8/layout/vList5"/>
    <dgm:cxn modelId="{24160A3C-D5C0-4C3B-BF55-DFF57EB23798}" srcId="{E1B280CA-F234-4AC4-93FB-BD04D3ABA73D}" destId="{656A4D37-9E7B-45DB-9CE7-57E1FA75F554}" srcOrd="2" destOrd="0" parTransId="{358AD57A-A1A6-4DCE-AB99-8780B457C637}" sibTransId="{2C538A2D-7D17-4C88-ACFF-3E60953A1282}"/>
    <dgm:cxn modelId="{A736CA20-85F4-4B7D-B52D-54EE3F104427}" type="presOf" srcId="{C566846E-4394-4763-8B90-ED6D0DD1BC29}" destId="{47E8337A-54BD-4B52-923C-530A2E8EE5C9}" srcOrd="0" destOrd="1" presId="urn:microsoft.com/office/officeart/2005/8/layout/vList5"/>
    <dgm:cxn modelId="{465BDC86-7E35-4A5A-9F02-4006F60B4B59}" type="presOf" srcId="{287EB6BF-E818-41B6-A274-224DF3082426}" destId="{E8E829D8-5FFB-46E8-A266-ECDA7BE2F238}" srcOrd="0" destOrd="0" presId="urn:microsoft.com/office/officeart/2005/8/layout/vList5"/>
    <dgm:cxn modelId="{B0A3B3B8-F05E-4E86-A688-5AE7F52FD659}" srcId="{656A4D37-9E7B-45DB-9CE7-57E1FA75F554}" destId="{51CCFFD4-BB77-4B20-AE40-B4C2E9600EEE}" srcOrd="1" destOrd="0" parTransId="{54ABC390-D5AA-4CD6-80F6-F722DD828926}" sibTransId="{4F122B92-4819-4FDB-B5B8-DA0947E5D930}"/>
    <dgm:cxn modelId="{3DB1CA1C-653C-41B5-BA64-F68CA879A636}" srcId="{C64A3543-44CF-49FD-876A-07B5216D0A4B}" destId="{48BAA4DF-A49F-4193-91FB-9832EED6A103}" srcOrd="0" destOrd="0" parTransId="{E4B28A1F-A596-4929-ACA4-D95A4049CD54}" sibTransId="{680E739F-1E3F-429A-85F8-9A8AC01DA2B9}"/>
    <dgm:cxn modelId="{4D9F67CC-1299-4D21-87C8-983936BEF79D}" srcId="{E1B280CA-F234-4AC4-93FB-BD04D3ABA73D}" destId="{C64A3543-44CF-49FD-876A-07B5216D0A4B}" srcOrd="1" destOrd="0" parTransId="{982DDF7D-1819-47C1-A9F8-825444241F31}" sibTransId="{3C78F31E-6D03-4D10-B5D8-BB48B628EDBE}"/>
    <dgm:cxn modelId="{F1796345-C80B-4617-AB9B-D5253DD75E0D}" srcId="{A9F4D4B7-8410-4EC8-940A-8BA996DDC9D3}" destId="{B25A5A33-97EA-4C76-AEED-EFBBAD5D65DB}" srcOrd="2" destOrd="0" parTransId="{CF0FD47C-B960-42F3-B128-740871042344}" sibTransId="{D6650591-1CE7-4B90-82C9-B37A44701284}"/>
    <dgm:cxn modelId="{46A70330-3637-4CE8-87C5-31BBA4B669C1}" srcId="{E1B280CA-F234-4AC4-93FB-BD04D3ABA73D}" destId="{A9F4D4B7-8410-4EC8-940A-8BA996DDC9D3}" srcOrd="0" destOrd="0" parTransId="{67D0E09B-1594-4E72-9930-CC63972C9B2C}" sibTransId="{CD971A26-6E6D-4922-B34A-41158AA19CAC}"/>
    <dgm:cxn modelId="{F5639273-3582-401C-9B03-60F8AB38A4CD}" type="presOf" srcId="{B25A5A33-97EA-4C76-AEED-EFBBAD5D65DB}" destId="{47E8337A-54BD-4B52-923C-530A2E8EE5C9}" srcOrd="0" destOrd="2" presId="urn:microsoft.com/office/officeart/2005/8/layout/vList5"/>
    <dgm:cxn modelId="{BCA5B396-1D4F-4CF3-83AE-7275DF6626EE}" type="presOf" srcId="{C64A3543-44CF-49FD-876A-07B5216D0A4B}" destId="{DF9F6B5F-281B-4B4F-AB74-360A3C31AA1A}" srcOrd="0" destOrd="0" presId="urn:microsoft.com/office/officeart/2005/8/layout/vList5"/>
    <dgm:cxn modelId="{58812823-6C8A-40B4-B5B5-81B73827F122}" srcId="{A9F4D4B7-8410-4EC8-940A-8BA996DDC9D3}" destId="{C566846E-4394-4763-8B90-ED6D0DD1BC29}" srcOrd="1" destOrd="0" parTransId="{E8A68CC7-9CA1-44F3-9EE5-159B9B7EDDA0}" sibTransId="{028F9774-8E0C-412E-B7BA-3B23E907C56B}"/>
    <dgm:cxn modelId="{0F974DD8-E337-47C4-B8D5-B3C2CEEE338E}" type="presOf" srcId="{2F29A378-7D6C-4D8B-B1E7-BED0DDAA5260}" destId="{47E8337A-54BD-4B52-923C-530A2E8EE5C9}" srcOrd="0" destOrd="0" presId="urn:microsoft.com/office/officeart/2005/8/layout/vList5"/>
    <dgm:cxn modelId="{F82D5DD7-5CED-4DFB-9BF8-B2A5CA408F8F}" type="presOf" srcId="{48BAA4DF-A49F-4193-91FB-9832EED6A103}" destId="{B831B36C-B4AA-4C2B-B186-6B9B21A8AA30}" srcOrd="0" destOrd="0" presId="urn:microsoft.com/office/officeart/2005/8/layout/vList5"/>
    <dgm:cxn modelId="{BEF6B36D-A906-4B71-8042-8669610A2397}" type="presOf" srcId="{A9F4D4B7-8410-4EC8-940A-8BA996DDC9D3}" destId="{6973D28D-1E2B-453C-84E3-7EC1EDB50C50}" srcOrd="0" destOrd="0" presId="urn:microsoft.com/office/officeart/2005/8/layout/vList5"/>
    <dgm:cxn modelId="{AF18096B-6C01-4B17-A1AB-0EA8D8B82466}" type="presOf" srcId="{E1B280CA-F234-4AC4-93FB-BD04D3ABA73D}" destId="{A035F015-C96B-49FE-80DC-BE23883E47C6}" srcOrd="0" destOrd="0" presId="urn:microsoft.com/office/officeart/2005/8/layout/vList5"/>
    <dgm:cxn modelId="{B96F8732-A680-41FF-BB23-21F4934CBA9A}" srcId="{C64A3543-44CF-49FD-876A-07B5216D0A4B}" destId="{A52E6424-570E-401B-A563-E43F632BF454}" srcOrd="1" destOrd="0" parTransId="{F0BA3A35-0981-4887-B68C-B18F6ABA1D0D}" sibTransId="{41179C73-B11A-4200-9B86-27423488C71A}"/>
    <dgm:cxn modelId="{9DB30D00-F438-45D0-BD79-AF6CF97D7BE1}" srcId="{A9F4D4B7-8410-4EC8-940A-8BA996DDC9D3}" destId="{2F29A378-7D6C-4D8B-B1E7-BED0DDAA5260}" srcOrd="0" destOrd="0" parTransId="{75CE83F6-E99C-4856-B05A-22E1927EC3B6}" sibTransId="{38261F7A-0070-4675-ADA3-E75261517290}"/>
    <dgm:cxn modelId="{320AEADE-B1A3-48C5-818F-1C7C0A3BD8BA}" type="presOf" srcId="{656A4D37-9E7B-45DB-9CE7-57E1FA75F554}" destId="{94E835E9-777B-4A71-8D30-55B5D550FA1B}" srcOrd="0" destOrd="0" presId="urn:microsoft.com/office/officeart/2005/8/layout/vList5"/>
    <dgm:cxn modelId="{6169C1CE-9C47-4CAA-BCB7-B2F35FE99088}" type="presParOf" srcId="{A035F015-C96B-49FE-80DC-BE23883E47C6}" destId="{4E2FAC7C-6978-4ACE-AE7E-796D8D3A6CBC}" srcOrd="0" destOrd="0" presId="urn:microsoft.com/office/officeart/2005/8/layout/vList5"/>
    <dgm:cxn modelId="{6A6843E7-EE35-4F50-A1A6-C0244E71AEAA}" type="presParOf" srcId="{4E2FAC7C-6978-4ACE-AE7E-796D8D3A6CBC}" destId="{6973D28D-1E2B-453C-84E3-7EC1EDB50C50}" srcOrd="0" destOrd="0" presId="urn:microsoft.com/office/officeart/2005/8/layout/vList5"/>
    <dgm:cxn modelId="{B8BE8167-3222-4F9E-9DE2-70429056AB1D}" type="presParOf" srcId="{4E2FAC7C-6978-4ACE-AE7E-796D8D3A6CBC}" destId="{47E8337A-54BD-4B52-923C-530A2E8EE5C9}" srcOrd="1" destOrd="0" presId="urn:microsoft.com/office/officeart/2005/8/layout/vList5"/>
    <dgm:cxn modelId="{11EEC0E7-8095-4276-BA6A-D99C1D0EDD20}" type="presParOf" srcId="{A035F015-C96B-49FE-80DC-BE23883E47C6}" destId="{C844587F-A328-4AD1-A6AE-50C47E982648}" srcOrd="1" destOrd="0" presId="urn:microsoft.com/office/officeart/2005/8/layout/vList5"/>
    <dgm:cxn modelId="{951CE4CA-68B3-4BA0-84C9-26F3DA41355F}" type="presParOf" srcId="{A035F015-C96B-49FE-80DC-BE23883E47C6}" destId="{2DA1430A-F25B-4A55-817F-1A0C3CF5F392}" srcOrd="2" destOrd="0" presId="urn:microsoft.com/office/officeart/2005/8/layout/vList5"/>
    <dgm:cxn modelId="{61999B39-C4B6-4784-A8D6-3CAD933053C3}" type="presParOf" srcId="{2DA1430A-F25B-4A55-817F-1A0C3CF5F392}" destId="{DF9F6B5F-281B-4B4F-AB74-360A3C31AA1A}" srcOrd="0" destOrd="0" presId="urn:microsoft.com/office/officeart/2005/8/layout/vList5"/>
    <dgm:cxn modelId="{CA6A5CC4-E238-4177-AA0D-5DCB77EA7A6B}" type="presParOf" srcId="{2DA1430A-F25B-4A55-817F-1A0C3CF5F392}" destId="{B831B36C-B4AA-4C2B-B186-6B9B21A8AA30}" srcOrd="1" destOrd="0" presId="urn:microsoft.com/office/officeart/2005/8/layout/vList5"/>
    <dgm:cxn modelId="{4D7A86D3-6726-425F-B8A6-CD0F6C605C12}" type="presParOf" srcId="{A035F015-C96B-49FE-80DC-BE23883E47C6}" destId="{E852B9F0-442E-458E-8321-549260784CEF}" srcOrd="3" destOrd="0" presId="urn:microsoft.com/office/officeart/2005/8/layout/vList5"/>
    <dgm:cxn modelId="{1D2E33EE-49A7-4ACF-8322-15115F9915FA}" type="presParOf" srcId="{A035F015-C96B-49FE-80DC-BE23883E47C6}" destId="{887C7C9F-8301-4B71-A664-F1AFC517555C}" srcOrd="4" destOrd="0" presId="urn:microsoft.com/office/officeart/2005/8/layout/vList5"/>
    <dgm:cxn modelId="{7B673547-E659-4FDC-B125-6F72E0CCF4D5}" type="presParOf" srcId="{887C7C9F-8301-4B71-A664-F1AFC517555C}" destId="{94E835E9-777B-4A71-8D30-55B5D550FA1B}" srcOrd="0" destOrd="0" presId="urn:microsoft.com/office/officeart/2005/8/layout/vList5"/>
    <dgm:cxn modelId="{17226BF4-2B46-4271-BC0E-E3F8440EAFAF}" type="presParOf" srcId="{887C7C9F-8301-4B71-A664-F1AFC517555C}" destId="{E8E829D8-5FFB-46E8-A266-ECDA7BE2F23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4F54EF-3DBC-43A6-AFA2-BD5E8D1EBD2F}">
      <dsp:nvSpPr>
        <dsp:cNvPr id="0" name=""/>
        <dsp:cNvSpPr/>
      </dsp:nvSpPr>
      <dsp:spPr>
        <a:xfrm>
          <a:off x="0" y="71772"/>
          <a:ext cx="10599738" cy="873953"/>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b="1" kern="1200" dirty="0"/>
            <a:t>The literature review argument uses an implicative logic to make its case.</a:t>
          </a:r>
          <a:endParaRPr lang="en-US" sz="2200" kern="1200" dirty="0"/>
        </a:p>
      </dsp:txBody>
      <dsp:txXfrm>
        <a:off x="42663" y="114435"/>
        <a:ext cx="10514412" cy="788627"/>
      </dsp:txXfrm>
    </dsp:sp>
    <dsp:sp modelId="{4BEC50C7-F1E2-461E-92D4-31643C5C8BC2}">
      <dsp:nvSpPr>
        <dsp:cNvPr id="0" name=""/>
        <dsp:cNvSpPr/>
      </dsp:nvSpPr>
      <dsp:spPr>
        <a:xfrm>
          <a:off x="0" y="991878"/>
          <a:ext cx="10599738" cy="873953"/>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b="1" kern="1200" dirty="0"/>
            <a:t>Implicative reasoning: </a:t>
          </a:r>
          <a:r>
            <a:rPr lang="en-US" sz="2200" kern="1200" dirty="0"/>
            <a:t>Reasoning that logically interprets evidence, producing propositions that signal a specific conclusion. If A is true, then we can assert that B is also true. </a:t>
          </a:r>
        </a:p>
      </dsp:txBody>
      <dsp:txXfrm>
        <a:off x="42663" y="1034541"/>
        <a:ext cx="10514412" cy="788627"/>
      </dsp:txXfrm>
    </dsp:sp>
    <dsp:sp modelId="{AE3C51FA-9074-4165-903B-DF45EF40BFF1}">
      <dsp:nvSpPr>
        <dsp:cNvPr id="0" name=""/>
        <dsp:cNvSpPr/>
      </dsp:nvSpPr>
      <dsp:spPr>
        <a:xfrm>
          <a:off x="0" y="1929191"/>
          <a:ext cx="10599738" cy="873953"/>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a:t>The implicative case is built on two arguments. </a:t>
          </a:r>
        </a:p>
      </dsp:txBody>
      <dsp:txXfrm>
        <a:off x="42663" y="1971854"/>
        <a:ext cx="10514412" cy="788627"/>
      </dsp:txXfrm>
    </dsp:sp>
    <dsp:sp modelId="{54B71B5B-EE5A-4122-B51D-2C795E49B8A8}">
      <dsp:nvSpPr>
        <dsp:cNvPr id="0" name=""/>
        <dsp:cNvSpPr/>
      </dsp:nvSpPr>
      <dsp:spPr>
        <a:xfrm>
          <a:off x="0" y="2866505"/>
          <a:ext cx="10599738" cy="873953"/>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a:t>The first argument is an </a:t>
          </a:r>
          <a:r>
            <a:rPr lang="en-US" sz="2200" b="1" kern="1200" dirty="0"/>
            <a:t>inductive </a:t>
          </a:r>
          <a:r>
            <a:rPr lang="en-US" sz="2200" b="1" kern="1200" dirty="0" smtClean="0"/>
            <a:t>argument</a:t>
          </a:r>
          <a:r>
            <a:rPr lang="en-US" sz="2200" kern="1200" dirty="0" smtClean="0"/>
            <a:t> called </a:t>
          </a:r>
          <a:r>
            <a:rPr lang="en-US" sz="2200" kern="1200" dirty="0"/>
            <a:t>the </a:t>
          </a:r>
          <a:r>
            <a:rPr lang="en-US" sz="2200" b="1" kern="1200" dirty="0"/>
            <a:t>argument of discovery</a:t>
          </a:r>
          <a:r>
            <a:rPr lang="en-US" sz="2200" kern="1200" dirty="0"/>
            <a:t>. </a:t>
          </a:r>
        </a:p>
      </dsp:txBody>
      <dsp:txXfrm>
        <a:off x="42663" y="2909168"/>
        <a:ext cx="10514412" cy="788627"/>
      </dsp:txXfrm>
    </dsp:sp>
    <dsp:sp modelId="{665B7CB2-7747-4DA9-B812-C7CFC0BAE63B}">
      <dsp:nvSpPr>
        <dsp:cNvPr id="0" name=""/>
        <dsp:cNvSpPr/>
      </dsp:nvSpPr>
      <dsp:spPr>
        <a:xfrm>
          <a:off x="0" y="3803818"/>
          <a:ext cx="10599738" cy="873953"/>
        </a:xfrm>
        <a:prstGeom prst="roundRect">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a:t>The second argument, the </a:t>
          </a:r>
          <a:r>
            <a:rPr lang="en-US" sz="2200" b="1" kern="1200"/>
            <a:t>implicative argument</a:t>
          </a:r>
          <a:r>
            <a:rPr lang="en-US" sz="2200" kern="1200"/>
            <a:t>, is called the </a:t>
          </a:r>
          <a:r>
            <a:rPr lang="en-US" sz="2200" b="1" kern="1200"/>
            <a:t>argument of advocacy</a:t>
          </a:r>
          <a:r>
            <a:rPr lang="en-US" sz="2200" i="1" kern="1200"/>
            <a:t>. </a:t>
          </a:r>
          <a:endParaRPr lang="en-US" sz="2200" kern="1200"/>
        </a:p>
      </dsp:txBody>
      <dsp:txXfrm>
        <a:off x="42663" y="3846481"/>
        <a:ext cx="10514412" cy="78862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E8337A-54BD-4B52-923C-530A2E8EE5C9}">
      <dsp:nvSpPr>
        <dsp:cNvPr id="0" name=""/>
        <dsp:cNvSpPr/>
      </dsp:nvSpPr>
      <dsp:spPr>
        <a:xfrm rot="5400000">
          <a:off x="6500470" y="-2549857"/>
          <a:ext cx="1300274" cy="6729984"/>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solidFill>
                <a:srgbClr val="FF0000"/>
              </a:solidFill>
            </a:rPr>
            <a:t>Data and evidence are not the same. </a:t>
          </a:r>
        </a:p>
        <a:p>
          <a:pPr marL="228600" lvl="1" indent="-228600" algn="l" defTabSz="889000">
            <a:lnSpc>
              <a:spcPct val="90000"/>
            </a:lnSpc>
            <a:spcBef>
              <a:spcPct val="0"/>
            </a:spcBef>
            <a:spcAft>
              <a:spcPct val="15000"/>
            </a:spcAft>
            <a:buChar char="••"/>
          </a:pPr>
          <a:r>
            <a:rPr lang="en-US" sz="2000" kern="1200" dirty="0">
              <a:solidFill>
                <a:srgbClr val="FF0000"/>
              </a:solidFill>
            </a:rPr>
            <a:t>Data are pieces of value free information. </a:t>
          </a:r>
        </a:p>
        <a:p>
          <a:pPr marL="228600" lvl="1" indent="-228600" algn="l" defTabSz="889000">
            <a:lnSpc>
              <a:spcPct val="90000"/>
            </a:lnSpc>
            <a:spcBef>
              <a:spcPct val="0"/>
            </a:spcBef>
            <a:spcAft>
              <a:spcPct val="15000"/>
            </a:spcAft>
            <a:buChar char="••"/>
          </a:pPr>
          <a:r>
            <a:rPr lang="en-US" sz="2000" kern="1200" dirty="0">
              <a:solidFill>
                <a:srgbClr val="FF0000"/>
              </a:solidFill>
            </a:rPr>
            <a:t>Evidence is data used as the basis for the proof of the claim.</a:t>
          </a:r>
        </a:p>
      </dsp:txBody>
      <dsp:txXfrm rot="-5400000">
        <a:off x="3785615" y="228472"/>
        <a:ext cx="6666510" cy="1173326"/>
      </dsp:txXfrm>
    </dsp:sp>
    <dsp:sp modelId="{6973D28D-1E2B-453C-84E3-7EC1EDB50C50}">
      <dsp:nvSpPr>
        <dsp:cNvPr id="0" name=""/>
        <dsp:cNvSpPr/>
      </dsp:nvSpPr>
      <dsp:spPr>
        <a:xfrm>
          <a:off x="0" y="2462"/>
          <a:ext cx="3785616" cy="1625342"/>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Evidence </a:t>
          </a:r>
          <a:r>
            <a:rPr lang="en-US" sz="2600" kern="1200" dirty="0"/>
            <a:t>is a set of data presented as the grounds for backing up a claim.</a:t>
          </a:r>
        </a:p>
      </dsp:txBody>
      <dsp:txXfrm>
        <a:off x="79343" y="81805"/>
        <a:ext cx="3626930" cy="1466656"/>
      </dsp:txXfrm>
    </dsp:sp>
    <dsp:sp modelId="{B831B36C-B4AA-4C2B-B186-6B9B21A8AA30}">
      <dsp:nvSpPr>
        <dsp:cNvPr id="0" name=""/>
        <dsp:cNvSpPr/>
      </dsp:nvSpPr>
      <dsp:spPr>
        <a:xfrm rot="5400000">
          <a:off x="6500470" y="-843248"/>
          <a:ext cx="1300274" cy="6729984"/>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solidFill>
                <a:srgbClr val="FF0000"/>
              </a:solidFill>
            </a:rPr>
            <a:t>High quality data are accurate and precise.</a:t>
          </a:r>
        </a:p>
        <a:p>
          <a:pPr marL="228600" lvl="1" indent="-228600" algn="l" defTabSz="889000">
            <a:lnSpc>
              <a:spcPct val="90000"/>
            </a:lnSpc>
            <a:spcBef>
              <a:spcPct val="0"/>
            </a:spcBef>
            <a:spcAft>
              <a:spcPct val="15000"/>
            </a:spcAft>
            <a:buChar char="••"/>
          </a:pPr>
          <a:r>
            <a:rPr lang="en-US" sz="2000" kern="1200" dirty="0">
              <a:solidFill>
                <a:srgbClr val="FF0000"/>
              </a:solidFill>
            </a:rPr>
            <a:t>Highly relevant data are appropriate and proximate.</a:t>
          </a:r>
        </a:p>
      </dsp:txBody>
      <dsp:txXfrm rot="-5400000">
        <a:off x="3785615" y="1935081"/>
        <a:ext cx="6666510" cy="1173326"/>
      </dsp:txXfrm>
    </dsp:sp>
    <dsp:sp modelId="{DF9F6B5F-281B-4B4F-AB74-360A3C31AA1A}">
      <dsp:nvSpPr>
        <dsp:cNvPr id="0" name=""/>
        <dsp:cNvSpPr/>
      </dsp:nvSpPr>
      <dsp:spPr>
        <a:xfrm>
          <a:off x="0" y="1709072"/>
          <a:ext cx="3785616" cy="1625342"/>
        </a:xfrm>
        <a:prstGeom prst="roundRect">
          <a:avLst/>
        </a:prstGeom>
        <a:solidFill>
          <a:schemeClr val="accent2">
            <a:alpha val="90000"/>
            <a:hueOff val="0"/>
            <a:satOff val="0"/>
            <a:lumOff val="0"/>
            <a:alphaOff val="-2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dirty="0"/>
            <a:t>Strong evidence </a:t>
          </a:r>
          <a:r>
            <a:rPr lang="en-US" sz="2600" kern="1200" dirty="0"/>
            <a:t>depends on data quality and relevance.</a:t>
          </a:r>
        </a:p>
      </dsp:txBody>
      <dsp:txXfrm>
        <a:off x="79343" y="1788415"/>
        <a:ext cx="3626930" cy="1466656"/>
      </dsp:txXfrm>
    </dsp:sp>
    <dsp:sp modelId="{E8E829D8-5FFB-46E8-A266-ECDA7BE2F238}">
      <dsp:nvSpPr>
        <dsp:cNvPr id="0" name=""/>
        <dsp:cNvSpPr/>
      </dsp:nvSpPr>
      <dsp:spPr>
        <a:xfrm rot="5400000">
          <a:off x="6500470" y="863361"/>
          <a:ext cx="1300274" cy="6729984"/>
        </a:xfrm>
        <a:prstGeom prst="round2SameRect">
          <a:avLst/>
        </a:prstGeom>
        <a:solidFill>
          <a:schemeClr val="accent2">
            <a:alpha val="90000"/>
            <a:tint val="40000"/>
            <a:hueOff val="0"/>
            <a:satOff val="0"/>
            <a:lumOff val="0"/>
            <a:alphaOff val="0"/>
          </a:schemeClr>
        </a:solidFill>
        <a:ln w="25400" cap="flat" cmpd="sng" algn="ctr">
          <a:solidFill>
            <a:schemeClr val="accent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38100" rIns="76200" bIns="38100" numCol="1" spcCol="1270" anchor="ctr" anchorCtr="0">
          <a:noAutofit/>
        </a:bodyPr>
        <a:lstStyle/>
        <a:p>
          <a:pPr marL="228600" lvl="1" indent="-228600" algn="l" defTabSz="889000">
            <a:lnSpc>
              <a:spcPct val="90000"/>
            </a:lnSpc>
            <a:spcBef>
              <a:spcPct val="0"/>
            </a:spcBef>
            <a:spcAft>
              <a:spcPct val="15000"/>
            </a:spcAft>
            <a:buChar char="••"/>
          </a:pPr>
          <a:r>
            <a:rPr lang="en-US" sz="2000" kern="1200" dirty="0">
              <a:solidFill>
                <a:srgbClr val="FF0000"/>
              </a:solidFill>
            </a:rPr>
            <a:t>Data that opposes narrows or negates the claim’s assertion.</a:t>
          </a:r>
        </a:p>
        <a:p>
          <a:pPr marL="228600" lvl="1" indent="-228600" algn="l" defTabSz="889000">
            <a:lnSpc>
              <a:spcPct val="90000"/>
            </a:lnSpc>
            <a:spcBef>
              <a:spcPct val="0"/>
            </a:spcBef>
            <a:spcAft>
              <a:spcPct val="15000"/>
            </a:spcAft>
            <a:buChar char="••"/>
          </a:pPr>
          <a:r>
            <a:rPr lang="en-US" sz="2000" kern="1200" dirty="0">
              <a:solidFill>
                <a:srgbClr val="FF0000"/>
              </a:solidFill>
            </a:rPr>
            <a:t>Data that or partially addresses limits the scope of the claim’s assertion. </a:t>
          </a:r>
        </a:p>
      </dsp:txBody>
      <dsp:txXfrm rot="-5400000">
        <a:off x="3785615" y="3641690"/>
        <a:ext cx="6666510" cy="1173326"/>
      </dsp:txXfrm>
    </dsp:sp>
    <dsp:sp modelId="{94E835E9-777B-4A71-8D30-55B5D550FA1B}">
      <dsp:nvSpPr>
        <dsp:cNvPr id="0" name=""/>
        <dsp:cNvSpPr/>
      </dsp:nvSpPr>
      <dsp:spPr>
        <a:xfrm>
          <a:off x="0" y="3415682"/>
          <a:ext cx="3785616" cy="1625342"/>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lvl="0" algn="ctr" defTabSz="1155700">
            <a:lnSpc>
              <a:spcPct val="90000"/>
            </a:lnSpc>
            <a:spcBef>
              <a:spcPct val="0"/>
            </a:spcBef>
            <a:spcAft>
              <a:spcPct val="35000"/>
            </a:spcAft>
          </a:pPr>
          <a:r>
            <a:rPr lang="en-US" sz="2600" b="1" kern="1200"/>
            <a:t>Imperfect data </a:t>
          </a:r>
          <a:r>
            <a:rPr lang="en-US" sz="2600" kern="1200"/>
            <a:t>requires qualification.</a:t>
          </a:r>
        </a:p>
      </dsp:txBody>
      <dsp:txXfrm>
        <a:off x="79343" y="3495025"/>
        <a:ext cx="3626930" cy="1466656"/>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BC4D9FC5-696C-481E-B645-5C548487B2E7}" type="datetimeFigureOut">
              <a:rPr lang="en-US" smtClean="0"/>
              <a:t>10/18/2016</a:t>
            </a:fld>
            <a:endParaRPr lang="en-US"/>
          </a:p>
        </p:txBody>
      </p:sp>
      <p:sp>
        <p:nvSpPr>
          <p:cNvPr id="4" name="Slide Image Placeholder 3"/>
          <p:cNvSpPr>
            <a:spLocks noGrp="1" noRot="1" noChangeAspect="1"/>
          </p:cNvSpPr>
          <p:nvPr>
            <p:ph type="sldImg" idx="2"/>
          </p:nvPr>
        </p:nvSpPr>
        <p:spPr>
          <a:xfrm>
            <a:off x="728663" y="1169988"/>
            <a:ext cx="5619750" cy="3160712"/>
          </a:xfrm>
          <a:prstGeom prst="rect">
            <a:avLst/>
          </a:prstGeom>
          <a:noFill/>
          <a:ln w="12700">
            <a:solidFill>
              <a:prstClr val="black"/>
            </a:solidFill>
          </a:ln>
        </p:spPr>
        <p:txBody>
          <a:bodyPr vert="horz" lIns="93936" tIns="46968" rIns="93936" bIns="46968" rtlCol="0" anchor="ctr"/>
          <a:lstStyle/>
          <a:p>
            <a:endParaRPr lang="en-US"/>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2DC1F561-E2F9-4594-9537-73140D89C1BF}" type="slidenum">
              <a:rPr lang="en-US" smtClean="0"/>
              <a:t>‹#›</a:t>
            </a:fld>
            <a:endParaRPr lang="en-US"/>
          </a:p>
        </p:txBody>
      </p:sp>
    </p:spTree>
    <p:extLst>
      <p:ext uri="{BB962C8B-B14F-4D97-AF65-F5344CB8AC3E}">
        <p14:creationId xmlns:p14="http://schemas.microsoft.com/office/powerpoint/2010/main" val="28281535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DC1F561-E2F9-4594-9537-73140D89C1BF}" type="slidenum">
              <a:rPr lang="en-US" smtClean="0"/>
              <a:t>1</a:t>
            </a:fld>
            <a:endParaRPr lang="en-US"/>
          </a:p>
        </p:txBody>
      </p:sp>
    </p:spTree>
    <p:extLst>
      <p:ext uri="{BB962C8B-B14F-4D97-AF65-F5344CB8AC3E}">
        <p14:creationId xmlns:p14="http://schemas.microsoft.com/office/powerpoint/2010/main" val="1631363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79254" y="4446845"/>
            <a:ext cx="5890114" cy="4275598"/>
          </a:xfrm>
        </p:spPr>
        <p:txBody>
          <a:bodyPr/>
          <a:lstStyle/>
          <a:p>
            <a:r>
              <a:rPr lang="en-US" dirty="0">
                <a:solidFill>
                  <a:srgbClr val="000000"/>
                </a:solidFill>
                <a:latin typeface="Palatino LT Std"/>
                <a:ea typeface="Calibri" panose="020F0502020204030204" pitchFamily="34" charset="0"/>
                <a:cs typeface="Arial" panose="020B0604020202020204" pitchFamily="34" charset="0"/>
              </a:rPr>
              <a:t>Page reference: 50-52.</a:t>
            </a:r>
          </a:p>
          <a:p>
            <a:r>
              <a:rPr lang="en-US" dirty="0">
                <a:solidFill>
                  <a:srgbClr val="000000"/>
                </a:solidFill>
                <a:latin typeface="Palatino LT Std"/>
                <a:ea typeface="Calibri" panose="020F0502020204030204" pitchFamily="34" charset="0"/>
                <a:cs typeface="Arial" panose="020B0604020202020204" pitchFamily="34" charset="0"/>
              </a:rPr>
              <a:t>Use  Fig. 2.4 as a reference. Figure 2.4 illustrates the place of a warrant as the logical bridge in the simple argument. </a:t>
            </a:r>
            <a:endParaRPr lang="en-US" dirty="0">
              <a:latin typeface="Palatino LT Std"/>
              <a:ea typeface="Calibri" panose="020F0502020204030204" pitchFamily="34" charset="0"/>
              <a:cs typeface="Arial" panose="020B0604020202020204" pitchFamily="34" charset="0"/>
            </a:endParaRPr>
          </a:p>
          <a:p>
            <a:endParaRPr lang="en-US" dirty="0">
              <a:solidFill>
                <a:srgbClr val="000000"/>
              </a:solidFill>
              <a:latin typeface="Palatino LT Std"/>
              <a:ea typeface="Calibri" panose="020F0502020204030204" pitchFamily="34" charset="0"/>
              <a:cs typeface="Arial" panose="020B0604020202020204" pitchFamily="34" charset="0"/>
            </a:endParaRP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Arial" panose="020B0604020202020204" pitchFamily="34" charset="0"/>
              </a:rPr>
              <a:t>Warrant—The reasoning used in an argument to allow the researcher and any reader, to accept the evidence presented as reasonable proof that the position of the claim is correct. </a:t>
            </a: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Arial" panose="020B0604020202020204" pitchFamily="34" charset="0"/>
              </a:rPr>
              <a:t>Review the slide. At the left hand of the graphic you notice the data is organized as evidence to logically justify the claim. The warrant is the connection between the evidence and the conclusion. It is the </a:t>
            </a:r>
            <a:r>
              <a:rPr lang="en-US" i="1" dirty="0">
                <a:solidFill>
                  <a:srgbClr val="000000"/>
                </a:solidFill>
                <a:latin typeface="Palatino LT Std"/>
                <a:ea typeface="Calibri" panose="020F0502020204030204" pitchFamily="34" charset="0"/>
                <a:cs typeface="Arial" panose="020B0604020202020204" pitchFamily="34" charset="0"/>
              </a:rPr>
              <a:t>because </a:t>
            </a:r>
            <a:r>
              <a:rPr lang="en-US" dirty="0">
                <a:solidFill>
                  <a:srgbClr val="000000"/>
                </a:solidFill>
                <a:latin typeface="Palatino LT Std"/>
                <a:ea typeface="Calibri" panose="020F0502020204030204" pitchFamily="34" charset="0"/>
                <a:cs typeface="Arial" panose="020B0604020202020204" pitchFamily="34" charset="0"/>
              </a:rPr>
              <a:t>statement. It is the response to the following sentence: “Based on the evidence presented, the claim made is reasonable and legitimate because. . .”</a:t>
            </a:r>
            <a:r>
              <a:rPr lang="en-US" dirty="0">
                <a:solidFill>
                  <a:srgbClr val="000000"/>
                </a:solidFill>
                <a:latin typeface="Palatino LT Std"/>
                <a:ea typeface="Calibri" panose="020F0502020204030204" pitchFamily="34" charset="0"/>
                <a:cs typeface="Palatino LT Std"/>
              </a:rPr>
              <a:t> </a:t>
            </a:r>
            <a:endParaRPr lang="en-US" dirty="0">
              <a:latin typeface="Palatino LT Std"/>
              <a:ea typeface="Calibri" panose="020F0502020204030204" pitchFamily="34" charset="0"/>
              <a:cs typeface="Times New Roman" panose="02020603050405020304" pitchFamily="18" charset="0"/>
            </a:endParaRP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Arial" panose="020B0604020202020204" pitchFamily="34" charset="0"/>
              </a:rPr>
              <a:t>The warrant, as used in the persuasive argument, is the logical license, the rationale that justifies the legitimacy of the evidence as reason to make the claim. It makes the argument work. Warrants are logical rules of thinking and are seldom stated directly.</a:t>
            </a:r>
            <a:endParaRPr lang="en-US" dirty="0">
              <a:latin typeface="Palatino LT Std"/>
              <a:ea typeface="Calibri" panose="020F0502020204030204" pitchFamily="34" charset="0"/>
              <a:cs typeface="Arial" panose="020B0604020202020204" pitchFamily="34" charset="0"/>
            </a:endParaRP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Arial" panose="020B0604020202020204" pitchFamily="34" charset="0"/>
              </a:rPr>
              <a:t>A warrant creates the logical bridge that validates and connects a pattern of evidence in such a way that the reader is persuaded to agree with the conclusion made by the claim. </a:t>
            </a: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Arial" panose="020B0604020202020204" pitchFamily="34" charset="0"/>
              </a:rPr>
              <a:t>You can discover the warrant of an argument by asking, “What is the reasoning used in this argument that allows me to accept the evidence presented as reasonable proof of the claim?” </a:t>
            </a:r>
            <a:endParaRPr lang="en-US" dirty="0">
              <a:latin typeface="Palatino LT Std"/>
              <a:ea typeface="Calibri" panose="020F0502020204030204" pitchFamily="34" charset="0"/>
              <a:cs typeface="Arial" panose="020B0604020202020204" pitchFamily="34" charset="0"/>
            </a:endParaRPr>
          </a:p>
          <a:p>
            <a:r>
              <a:rPr lang="en-US" dirty="0">
                <a:solidFill>
                  <a:srgbClr val="000000"/>
                </a:solidFill>
                <a:latin typeface="Palatino LT Std"/>
                <a:ea typeface="Calibri" panose="020F0502020204030204" pitchFamily="34" charset="0"/>
                <a:cs typeface="QuaySansEF Book"/>
              </a:rPr>
              <a:t> </a:t>
            </a:r>
            <a:endParaRPr lang="en-US" dirty="0">
              <a:solidFill>
                <a:srgbClr val="000000"/>
              </a:solidFill>
              <a:latin typeface="Palatino LT Std"/>
              <a:ea typeface="Calibri" panose="020F0502020204030204" pitchFamily="34" charset="0"/>
              <a:cs typeface="QuaySansEF Black"/>
            </a:endParaRPr>
          </a:p>
          <a:p>
            <a:endParaRPr lang="en-US" dirty="0"/>
          </a:p>
        </p:txBody>
      </p:sp>
      <p:sp>
        <p:nvSpPr>
          <p:cNvPr id="4" name="Slide Number Placeholder 3"/>
          <p:cNvSpPr>
            <a:spLocks noGrp="1"/>
          </p:cNvSpPr>
          <p:nvPr>
            <p:ph type="sldNum" sz="quarter" idx="10"/>
          </p:nvPr>
        </p:nvSpPr>
        <p:spPr/>
        <p:txBody>
          <a:bodyPr/>
          <a:lstStyle/>
          <a:p>
            <a:fld id="{2DC1F561-E2F9-4594-9537-73140D89C1BF}" type="slidenum">
              <a:rPr lang="en-US" smtClean="0"/>
              <a:t>10</a:t>
            </a:fld>
            <a:endParaRPr lang="en-US"/>
          </a:p>
        </p:txBody>
      </p:sp>
    </p:spTree>
    <p:extLst>
      <p:ext uri="{BB962C8B-B14F-4D97-AF65-F5344CB8AC3E}">
        <p14:creationId xmlns:p14="http://schemas.microsoft.com/office/powerpoint/2010/main" val="8945417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7708" y="4505979"/>
            <a:ext cx="5661660" cy="4255887"/>
          </a:xfrm>
        </p:spPr>
        <p:txBody>
          <a:bodyPr/>
          <a:lstStyle/>
          <a:p>
            <a:r>
              <a:rPr lang="en-US" dirty="0"/>
              <a:t>Page reference: 53-55.</a:t>
            </a:r>
          </a:p>
          <a:p>
            <a:endParaRPr lang="en-US" dirty="0"/>
          </a:p>
          <a:p>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Refer to Fig. 2.5 </a:t>
            </a:r>
          </a:p>
          <a:p>
            <a:pPr marL="176131" indent="-176131">
              <a:buFont typeface="Arial" panose="020B0604020202020204" pitchFamily="34" charset="0"/>
              <a:buChar char="•"/>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A </a:t>
            </a:r>
            <a:r>
              <a:rPr lang="en-US" b="1" dirty="0">
                <a:solidFill>
                  <a:srgbClr val="000000"/>
                </a:solidFill>
                <a:latin typeface="Arial" panose="020B0604020202020204" pitchFamily="34" charset="0"/>
                <a:ea typeface="Calibri" panose="020F0502020204030204" pitchFamily="34" charset="0"/>
                <a:cs typeface="Arial" panose="020B0604020202020204" pitchFamily="34" charset="0"/>
              </a:rPr>
              <a:t>simple argument </a:t>
            </a: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is a single claim, its evidence, and its warrant. Most arguments are complex.</a:t>
            </a:r>
          </a:p>
          <a:p>
            <a:pPr marL="176131" indent="-176131">
              <a:buFont typeface="Arial" panose="020B0604020202020204" pitchFamily="34" charset="0"/>
              <a:buChar char="•"/>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 </a:t>
            </a:r>
            <a:r>
              <a:rPr lang="en-US" b="1" dirty="0">
                <a:solidFill>
                  <a:srgbClr val="000000"/>
                </a:solidFill>
                <a:latin typeface="Arial" panose="020B0604020202020204" pitchFamily="34" charset="0"/>
                <a:ea typeface="Calibri" panose="020F0502020204030204" pitchFamily="34" charset="0"/>
                <a:cs typeface="Arial" panose="020B0604020202020204" pitchFamily="34" charset="0"/>
              </a:rPr>
              <a:t>Complex arguments </a:t>
            </a: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are con­structed using multiple simple claims. </a:t>
            </a:r>
          </a:p>
          <a:p>
            <a:pPr marL="176131" indent="-176131">
              <a:buFont typeface="Arial" panose="020B0604020202020204" pitchFamily="34" charset="0"/>
              <a:buChar char="•"/>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These simple claims serve as the premises of the major argument. A </a:t>
            </a:r>
            <a:r>
              <a:rPr lang="en-US" b="1" dirty="0">
                <a:solidFill>
                  <a:srgbClr val="000000"/>
                </a:solidFill>
                <a:latin typeface="Arial" panose="020B0604020202020204" pitchFamily="34" charset="0"/>
                <a:ea typeface="Calibri" panose="020F0502020204030204" pitchFamily="34" charset="0"/>
                <a:cs typeface="Arial" panose="020B0604020202020204" pitchFamily="34" charset="0"/>
              </a:rPr>
              <a:t>premise </a:t>
            </a: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is a previous statement of fact or assertion (claim) that serves as the evidence for warranting the claim of a major argument. </a:t>
            </a:r>
          </a:p>
          <a:p>
            <a:pPr marL="176131" indent="-176131">
              <a:buFont typeface="Arial" panose="020B0604020202020204" pitchFamily="34" charset="0"/>
              <a:buChar char="•"/>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Build complex arguments as follows: </a:t>
            </a:r>
            <a:endParaRPr lang="en-US" dirty="0">
              <a:latin typeface="Arial" panose="020B0604020202020204" pitchFamily="34" charset="0"/>
              <a:ea typeface="Calibri" panose="020F0502020204030204" pitchFamily="34" charset="0"/>
              <a:cs typeface="Arial" panose="020B0604020202020204" pitchFamily="34" charset="0"/>
            </a:endParaRPr>
          </a:p>
          <a:p>
            <a:pPr marL="352261" indent="-352261">
              <a:buFont typeface="+mj-lt"/>
              <a:buAutoNum type="arabicPeriod"/>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First, build the simple arguments, using data for each as evidence to justify its claim. </a:t>
            </a:r>
          </a:p>
          <a:p>
            <a:pPr marL="352261" indent="-352261">
              <a:buFont typeface="+mj-lt"/>
              <a:buAutoNum type="arabicPeriod"/>
            </a:pPr>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Then, use the claims produced by these simple arguments as the premises to build the evidence necessary to justify the major claim of the complex argument. </a:t>
            </a:r>
          </a:p>
          <a:p>
            <a:r>
              <a:rPr lang="en-US" dirty="0">
                <a:solidFill>
                  <a:srgbClr val="000000"/>
                </a:solidFill>
                <a:latin typeface="Arial" panose="020B0604020202020204" pitchFamily="34" charset="0"/>
                <a:ea typeface="Calibri" panose="020F0502020204030204" pitchFamily="34" charset="0"/>
                <a:cs typeface="Arial" panose="020B0604020202020204" pitchFamily="34" charset="0"/>
              </a:rPr>
              <a:t>As seen in the figure, simple claims are the building blocks for the complex argument. Each simple claim becomes a premise of the complex argument. The premises act as the data for the complex argu­ment. When logically organized, they form the evidence for complex claims. The warrants used for justifying the complex arguments can take many acceptable forms and will be explained in depth in Chapters 4 and 5.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0"/>
          </p:nvPr>
        </p:nvSpPr>
        <p:spPr/>
        <p:txBody>
          <a:bodyPr/>
          <a:lstStyle/>
          <a:p>
            <a:fld id="{2DC1F561-E2F9-4594-9537-73140D89C1BF}" type="slidenum">
              <a:rPr lang="en-US" smtClean="0"/>
              <a:t>11</a:t>
            </a:fld>
            <a:endParaRPr lang="en-US"/>
          </a:p>
        </p:txBody>
      </p:sp>
    </p:spTree>
    <p:extLst>
      <p:ext uri="{BB962C8B-B14F-4D97-AF65-F5344CB8AC3E}">
        <p14:creationId xmlns:p14="http://schemas.microsoft.com/office/powerpoint/2010/main" val="3086703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DC1F561-E2F9-4594-9537-73140D89C1BF}" type="slidenum">
              <a:rPr lang="en-US" smtClean="0"/>
              <a:t>12</a:t>
            </a:fld>
            <a:endParaRPr lang="en-US"/>
          </a:p>
        </p:txBody>
      </p:sp>
    </p:spTree>
    <p:extLst>
      <p:ext uri="{BB962C8B-B14F-4D97-AF65-F5344CB8AC3E}">
        <p14:creationId xmlns:p14="http://schemas.microsoft.com/office/powerpoint/2010/main" val="1995764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solidFill>
                  <a:srgbClr val="000000"/>
                </a:solidFill>
                <a:latin typeface="Palatino LT Std"/>
                <a:ea typeface="Calibri" panose="020F0502020204030204" pitchFamily="34" charset="0"/>
                <a:cs typeface="Palatino LT Std"/>
              </a:rPr>
              <a:t>Chapter 2 presents the foundational concepts necessary for building a case. These concepts cover the elements for making a logical argument. The chapter begins by explaining how arguments are made to build a case.</a:t>
            </a:r>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2</a:t>
            </a:fld>
            <a:endParaRPr lang="en-US"/>
          </a:p>
        </p:txBody>
      </p:sp>
    </p:spTree>
    <p:extLst>
      <p:ext uri="{BB962C8B-B14F-4D97-AF65-F5344CB8AC3E}">
        <p14:creationId xmlns:p14="http://schemas.microsoft.com/office/powerpoint/2010/main" val="36053197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T Std"/>
              </a:rPr>
              <a:t>Page reference: page 38,39.</a:t>
            </a:r>
          </a:p>
          <a:p>
            <a:r>
              <a:rPr lang="en-US" dirty="0">
                <a:latin typeface="Palatino LT Std"/>
              </a:rPr>
              <a:t>Critical thinking would suggest before a problem such as a litera­ture review can be solved, one must have a way to solve it. </a:t>
            </a:r>
          </a:p>
          <a:p>
            <a:r>
              <a:rPr lang="en-US" dirty="0">
                <a:latin typeface="Palatino LT Std"/>
              </a:rPr>
              <a:t>What problem-solving process needs to be employed to produce a quality literature review? Clear criteria are found in the definition of a literature review</a:t>
            </a:r>
          </a:p>
          <a:p>
            <a:r>
              <a:rPr lang="en-US" dirty="0">
                <a:latin typeface="Palatino LT Std"/>
              </a:rPr>
              <a:t>A </a:t>
            </a:r>
            <a:r>
              <a:rPr lang="en-US" i="1" dirty="0">
                <a:latin typeface="Palatino LT Std"/>
              </a:rPr>
              <a:t>logically argued case </a:t>
            </a:r>
            <a:r>
              <a:rPr lang="en-US" dirty="0">
                <a:latin typeface="Palatino LT Std"/>
              </a:rPr>
              <a:t>must be made to produce an acceptable literature review.</a:t>
            </a:r>
            <a:endParaRPr lang="en-US" dirty="0">
              <a:solidFill>
                <a:srgbClr val="000000"/>
              </a:solidFill>
              <a:latin typeface="Palatino LT Std"/>
              <a:ea typeface="Calibri" panose="020F0502020204030204" pitchFamily="34" charset="0"/>
              <a:cs typeface="Palatino LT Std"/>
            </a:endParaRPr>
          </a:p>
          <a:p>
            <a:endParaRPr lang="en-US" dirty="0"/>
          </a:p>
        </p:txBody>
      </p:sp>
      <p:sp>
        <p:nvSpPr>
          <p:cNvPr id="4" name="Slide Number Placeholder 3"/>
          <p:cNvSpPr>
            <a:spLocks noGrp="1"/>
          </p:cNvSpPr>
          <p:nvPr>
            <p:ph type="sldNum" sz="quarter" idx="10"/>
          </p:nvPr>
        </p:nvSpPr>
        <p:spPr/>
        <p:txBody>
          <a:bodyPr/>
          <a:lstStyle/>
          <a:p>
            <a:fld id="{2DC1F561-E2F9-4594-9537-73140D89C1BF}" type="slidenum">
              <a:rPr lang="en-US" smtClean="0"/>
              <a:t>3</a:t>
            </a:fld>
            <a:endParaRPr lang="en-US"/>
          </a:p>
        </p:txBody>
      </p:sp>
    </p:spTree>
    <p:extLst>
      <p:ext uri="{BB962C8B-B14F-4D97-AF65-F5344CB8AC3E}">
        <p14:creationId xmlns:p14="http://schemas.microsoft.com/office/powerpoint/2010/main" val="38554446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T Std"/>
              </a:rPr>
              <a:t>Page reference: 39,40.</a:t>
            </a:r>
          </a:p>
          <a:p>
            <a:r>
              <a:rPr lang="en-US" dirty="0">
                <a:latin typeface="Palatino LT Std"/>
              </a:rPr>
              <a:t>The product of a survey and critique of the literature is a persuasive argument which concludes the thesis statement. It uses an implicative scheme (if this…then this ) to make its case. Notice that the implicative scheme is composed </a:t>
            </a:r>
            <a:r>
              <a:rPr lang="en-US" dirty="0" smtClean="0">
                <a:latin typeface="Palatino LT Std"/>
              </a:rPr>
              <a:t>of </a:t>
            </a:r>
            <a:r>
              <a:rPr lang="en-US" dirty="0">
                <a:latin typeface="Palatino LT Std"/>
              </a:rPr>
              <a:t>two separate argument propositions- the if argument and the then argument. The first (if) argument is inductive and is  the product of a survey of literature. It responds to the statement…This is what we know about the topic in question. Since the evidence for the argument needs collected, catalogued, organized, analyzed, and synthesized data, it is inductive and called an argument of discovery . The back end of the implicative argument is the result of critiquing the literature </a:t>
            </a:r>
            <a:r>
              <a:rPr lang="en-US" dirty="0" smtClean="0">
                <a:latin typeface="Palatino LT Std"/>
              </a:rPr>
              <a:t>(a </a:t>
            </a:r>
            <a:r>
              <a:rPr lang="en-US" dirty="0">
                <a:latin typeface="Palatino LT Std"/>
              </a:rPr>
              <a:t>criticism is the act of passing judgement on the merits of a </a:t>
            </a:r>
            <a:r>
              <a:rPr lang="en-US" dirty="0" smtClean="0">
                <a:latin typeface="Palatino LT Std"/>
              </a:rPr>
              <a:t>position </a:t>
            </a:r>
            <a:r>
              <a:rPr lang="en-US" dirty="0">
                <a:latin typeface="Palatino LT Std"/>
              </a:rPr>
              <a:t>taken).  A critique is the written review </a:t>
            </a:r>
            <a:r>
              <a:rPr lang="en-US" dirty="0" smtClean="0">
                <a:latin typeface="Palatino LT Std"/>
              </a:rPr>
              <a:t>of </a:t>
            </a:r>
            <a:r>
              <a:rPr lang="en-US" dirty="0">
                <a:latin typeface="Palatino LT Std"/>
              </a:rPr>
              <a:t>the </a:t>
            </a:r>
            <a:r>
              <a:rPr lang="en-US" dirty="0" smtClean="0">
                <a:latin typeface="Palatino LT Std"/>
              </a:rPr>
              <a:t>criticism. </a:t>
            </a:r>
            <a:r>
              <a:rPr lang="en-US" dirty="0">
                <a:latin typeface="Palatino LT Std"/>
              </a:rPr>
              <a:t>It is called </a:t>
            </a:r>
            <a:r>
              <a:rPr lang="en-US" dirty="0" smtClean="0">
                <a:latin typeface="Palatino LT Std"/>
              </a:rPr>
              <a:t>an </a:t>
            </a:r>
            <a:r>
              <a:rPr lang="en-US" dirty="0">
                <a:latin typeface="Palatino LT Std"/>
              </a:rPr>
              <a:t>argument of advocacy because it  makes the argument for how the position taken by the argument of discovery logically leads to </a:t>
            </a:r>
            <a:r>
              <a:rPr lang="en-US" dirty="0" smtClean="0">
                <a:latin typeface="Palatino LT Std"/>
              </a:rPr>
              <a:t>a </a:t>
            </a:r>
            <a:r>
              <a:rPr lang="en-US" dirty="0">
                <a:latin typeface="Palatino LT Std"/>
              </a:rPr>
              <a:t>thesis conclusion. If this, then </a:t>
            </a:r>
            <a:r>
              <a:rPr lang="en-US" dirty="0" smtClean="0">
                <a:latin typeface="Palatino LT Std"/>
              </a:rPr>
              <a:t>we </a:t>
            </a:r>
            <a:r>
              <a:rPr lang="en-US" dirty="0">
                <a:latin typeface="Palatino LT Std"/>
              </a:rPr>
              <a:t>can only conclude this in response to the question posed.</a:t>
            </a:r>
          </a:p>
        </p:txBody>
      </p:sp>
      <p:sp>
        <p:nvSpPr>
          <p:cNvPr id="4" name="Slide Number Placeholder 3"/>
          <p:cNvSpPr>
            <a:spLocks noGrp="1"/>
          </p:cNvSpPr>
          <p:nvPr>
            <p:ph type="sldNum" sz="quarter" idx="10"/>
          </p:nvPr>
        </p:nvSpPr>
        <p:spPr/>
        <p:txBody>
          <a:bodyPr/>
          <a:lstStyle/>
          <a:p>
            <a:fld id="{2DC1F561-E2F9-4594-9537-73140D89C1BF}" type="slidenum">
              <a:rPr lang="en-US" smtClean="0"/>
              <a:t>4</a:t>
            </a:fld>
            <a:endParaRPr lang="en-US"/>
          </a:p>
        </p:txBody>
      </p:sp>
    </p:spTree>
    <p:extLst>
      <p:ext uri="{BB962C8B-B14F-4D97-AF65-F5344CB8AC3E}">
        <p14:creationId xmlns:p14="http://schemas.microsoft.com/office/powerpoint/2010/main" val="1129512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T Std"/>
              </a:rPr>
              <a:t>Page reference: 39,40.</a:t>
            </a:r>
          </a:p>
          <a:p>
            <a:r>
              <a:rPr lang="en-US" dirty="0">
                <a:latin typeface="Palatino LT Std"/>
              </a:rPr>
              <a:t>The literature review </a:t>
            </a:r>
            <a:r>
              <a:rPr lang="en-US" dirty="0" smtClean="0">
                <a:latin typeface="Palatino LT Std"/>
              </a:rPr>
              <a:t>is </a:t>
            </a:r>
            <a:r>
              <a:rPr lang="en-US" dirty="0">
                <a:latin typeface="Palatino LT Std"/>
              </a:rPr>
              <a:t>a scholarly exercise. It looks back at previous research to determine what is known about the topic in question. Once the pertinent data has been gathered, the researcher organizes it, and constructs a persuasive argument that provides the evidence </a:t>
            </a:r>
            <a:r>
              <a:rPr lang="en-US" dirty="0" smtClean="0">
                <a:latin typeface="Palatino LT Std"/>
              </a:rPr>
              <a:t>supporting the </a:t>
            </a:r>
            <a:r>
              <a:rPr lang="en-US" dirty="0">
                <a:latin typeface="Palatino LT Std"/>
              </a:rPr>
              <a:t>conclusion reached as a result of the research in the literature. This type of argument uses reasoned discussion or debate to separate fact from fiction. Scholarly argu­mentation is not meant to overpower, but rather to persuade and convince. The persuasive argument is logical. It presents a set of claims backed by sound reasons to support a conclusion. The reasons provided build on solid evidence. </a:t>
            </a:r>
          </a:p>
          <a:p>
            <a:r>
              <a:rPr lang="en-US" dirty="0">
                <a:latin typeface="Palatino LT Std"/>
              </a:rPr>
              <a:t>The rules of the persuasive argument are simple: If valid reasons are presented that logically justify the conclusion, the argument is sound. </a:t>
            </a:r>
          </a:p>
        </p:txBody>
      </p:sp>
      <p:sp>
        <p:nvSpPr>
          <p:cNvPr id="4" name="Slide Number Placeholder 3"/>
          <p:cNvSpPr>
            <a:spLocks noGrp="1"/>
          </p:cNvSpPr>
          <p:nvPr>
            <p:ph type="sldNum" sz="quarter" idx="10"/>
          </p:nvPr>
        </p:nvSpPr>
        <p:spPr/>
        <p:txBody>
          <a:bodyPr/>
          <a:lstStyle/>
          <a:p>
            <a:fld id="{2DC1F561-E2F9-4594-9537-73140D89C1BF}" type="slidenum">
              <a:rPr lang="en-US" smtClean="0"/>
              <a:t>5</a:t>
            </a:fld>
            <a:endParaRPr lang="en-US"/>
          </a:p>
        </p:txBody>
      </p:sp>
    </p:spTree>
    <p:extLst>
      <p:ext uri="{BB962C8B-B14F-4D97-AF65-F5344CB8AC3E}">
        <p14:creationId xmlns:p14="http://schemas.microsoft.com/office/powerpoint/2010/main" val="19050505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just"/>
            <a:r>
              <a:rPr lang="en-US" dirty="0">
                <a:solidFill>
                  <a:srgbClr val="000000"/>
                </a:solidFill>
                <a:latin typeface="Palatino LT Std"/>
                <a:ea typeface="Calibri" panose="020F0502020204030204" pitchFamily="34" charset="0"/>
                <a:cs typeface="Palatino LT Std"/>
              </a:rPr>
              <a:t>Page reference:41-43</a:t>
            </a:r>
          </a:p>
          <a:p>
            <a:pPr algn="just"/>
            <a:r>
              <a:rPr lang="en-US" dirty="0">
                <a:solidFill>
                  <a:srgbClr val="000000"/>
                </a:solidFill>
                <a:latin typeface="Palatino LT Std"/>
                <a:ea typeface="Calibri" panose="020F0502020204030204" pitchFamily="34" charset="0"/>
                <a:cs typeface="Palatino LT Std"/>
              </a:rPr>
              <a:t>The following four questions provide a handy guide for checking the validity of an argument. Ask these questions whenever you are evaluating an argument. </a:t>
            </a:r>
            <a:endParaRPr lang="en-US" dirty="0">
              <a:latin typeface="Palatino LT Std"/>
              <a:ea typeface="Calibri" panose="020F0502020204030204" pitchFamily="34" charset="0"/>
              <a:cs typeface="Times New Roman" panose="02020603050405020304" pitchFamily="18" charset="0"/>
            </a:endParaRPr>
          </a:p>
          <a:p>
            <a:pPr marL="469682" indent="-221794" algn="just">
              <a:spcBef>
                <a:spcPts val="1335"/>
              </a:spcBef>
            </a:pPr>
            <a:r>
              <a:rPr lang="en-US" dirty="0">
                <a:solidFill>
                  <a:srgbClr val="000000"/>
                </a:solidFill>
                <a:latin typeface="Palatino LT Std"/>
                <a:ea typeface="Calibri" panose="020F0502020204030204" pitchFamily="34" charset="0"/>
                <a:cs typeface="Palatino LT Std"/>
              </a:rPr>
              <a:t>1. What is the stated conclusion? </a:t>
            </a:r>
            <a:endParaRPr lang="en-US" dirty="0">
              <a:latin typeface="Palatino LT Std"/>
              <a:ea typeface="Calibri" panose="020F0502020204030204" pitchFamily="34" charset="0"/>
              <a:cs typeface="Times New Roman" panose="02020603050405020304" pitchFamily="18" charset="0"/>
            </a:endParaRPr>
          </a:p>
          <a:p>
            <a:pPr marL="469682" indent="-221794" algn="just">
              <a:spcBef>
                <a:spcPts val="616"/>
              </a:spcBef>
            </a:pPr>
            <a:r>
              <a:rPr lang="en-US" dirty="0">
                <a:solidFill>
                  <a:srgbClr val="000000"/>
                </a:solidFill>
                <a:latin typeface="Palatino LT Std"/>
                <a:ea typeface="Calibri" panose="020F0502020204030204" pitchFamily="34" charset="0"/>
                <a:cs typeface="Palatino LT Std"/>
              </a:rPr>
              <a:t>2. What are the reasons that support the conclusion? </a:t>
            </a:r>
            <a:endParaRPr lang="en-US" dirty="0">
              <a:latin typeface="Palatino LT Std"/>
              <a:ea typeface="Calibri" panose="020F0502020204030204" pitchFamily="34" charset="0"/>
              <a:cs typeface="Times New Roman" panose="02020603050405020304" pitchFamily="18" charset="0"/>
            </a:endParaRPr>
          </a:p>
          <a:p>
            <a:pPr marL="469682" indent="-221794" algn="just">
              <a:spcBef>
                <a:spcPts val="616"/>
              </a:spcBef>
            </a:pPr>
            <a:r>
              <a:rPr lang="en-US" dirty="0">
                <a:solidFill>
                  <a:srgbClr val="000000"/>
                </a:solidFill>
                <a:latin typeface="Palatino LT Std"/>
                <a:ea typeface="Calibri" panose="020F0502020204030204" pitchFamily="34" charset="0"/>
                <a:cs typeface="Palatino LT Std"/>
              </a:rPr>
              <a:t>3. Do the reasons stated have convincing data to support them? </a:t>
            </a:r>
            <a:endParaRPr lang="en-US" dirty="0">
              <a:latin typeface="Palatino LT Std"/>
              <a:ea typeface="Calibri" panose="020F0502020204030204" pitchFamily="34" charset="0"/>
              <a:cs typeface="Times New Roman" panose="02020603050405020304" pitchFamily="18" charset="0"/>
            </a:endParaRPr>
          </a:p>
          <a:p>
            <a:pPr marL="469682" indent="-221794">
              <a:spcBef>
                <a:spcPts val="616"/>
              </a:spcBef>
            </a:pPr>
            <a:r>
              <a:rPr lang="en-US" dirty="0">
                <a:solidFill>
                  <a:srgbClr val="000000"/>
                </a:solidFill>
                <a:latin typeface="Palatino LT Std"/>
                <a:ea typeface="Calibri" panose="020F0502020204030204" pitchFamily="34" charset="0"/>
                <a:cs typeface="Palatino LT Std"/>
              </a:rPr>
              <a:t>4. Does the conclusion logically follow from those reasons? </a:t>
            </a:r>
            <a:br>
              <a:rPr lang="en-US" dirty="0">
                <a:solidFill>
                  <a:srgbClr val="000000"/>
                </a:solidFill>
                <a:latin typeface="Palatino LT Std"/>
                <a:ea typeface="Calibri" panose="020F0502020204030204" pitchFamily="34" charset="0"/>
                <a:cs typeface="Palatino LT Std"/>
              </a:rPr>
            </a:br>
            <a:endParaRPr lang="en-US" dirty="0">
              <a:latin typeface="Palatino LT Std"/>
              <a:ea typeface="Calibri" panose="020F0502020204030204" pitchFamily="34" charset="0"/>
              <a:cs typeface="Times New Roman" panose="02020603050405020304" pitchFamily="18" charset="0"/>
            </a:endParaRP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a:t>
            </a:r>
            <a:r>
              <a:rPr lang="en-US" dirty="0">
                <a:solidFill>
                  <a:srgbClr val="000000"/>
                </a:solidFill>
                <a:latin typeface="Palatino LT Std"/>
                <a:ea typeface="Calibri" panose="020F0502020204030204" pitchFamily="34" charset="0"/>
                <a:cs typeface="Palatino LT Std"/>
              </a:rPr>
              <a:t>are declarations of a proposed truth. </a:t>
            </a: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Evidence </a:t>
            </a:r>
            <a:r>
              <a:rPr lang="en-US" dirty="0">
                <a:solidFill>
                  <a:srgbClr val="000000"/>
                </a:solidFill>
                <a:latin typeface="Palatino LT Std"/>
                <a:ea typeface="Calibri" panose="020F0502020204030204" pitchFamily="34" charset="0"/>
                <a:cs typeface="Palatino LT Std"/>
              </a:rPr>
              <a:t>consists of data that define and support the claim. </a:t>
            </a:r>
          </a:p>
          <a:p>
            <a:pPr marL="176131" indent="-176131">
              <a:buFont typeface="Arial" panose="020B0604020202020204" pitchFamily="34" charset="0"/>
              <a:buChar char="•"/>
            </a:pPr>
            <a:r>
              <a:rPr lang="en-US" dirty="0">
                <a:solidFill>
                  <a:srgbClr val="000000"/>
                </a:solidFill>
                <a:latin typeface="Palatino LT Std"/>
                <a:ea typeface="Calibri" panose="020F0502020204030204" pitchFamily="34" charset="0"/>
                <a:cs typeface="Palatino LT Std"/>
              </a:rPr>
              <a:t>At the intersection of evidence and claim is the </a:t>
            </a:r>
            <a:r>
              <a:rPr lang="en-US" b="1" dirty="0">
                <a:solidFill>
                  <a:srgbClr val="000000"/>
                </a:solidFill>
                <a:latin typeface="Palatino LT Std"/>
                <a:ea typeface="Calibri" panose="020F0502020204030204" pitchFamily="34" charset="0"/>
                <a:cs typeface="Palatino LT Std"/>
              </a:rPr>
              <a:t>warrant</a:t>
            </a:r>
            <a:r>
              <a:rPr lang="en-US" i="1" dirty="0">
                <a:solidFill>
                  <a:srgbClr val="000000"/>
                </a:solidFill>
                <a:latin typeface="Palatino LT Std"/>
                <a:ea typeface="Calibri" panose="020F0502020204030204" pitchFamily="34" charset="0"/>
                <a:cs typeface="Palatino LT Std"/>
              </a:rPr>
              <a:t>. </a:t>
            </a:r>
            <a:r>
              <a:rPr lang="en-US" dirty="0">
                <a:solidFill>
                  <a:srgbClr val="000000"/>
                </a:solidFill>
                <a:latin typeface="Palatino LT Std"/>
                <a:ea typeface="Calibri" panose="020F0502020204030204" pitchFamily="34" charset="0"/>
                <a:cs typeface="Palatino LT Std"/>
              </a:rPr>
              <a:t>It is the logical scheme that legitimately connects claims and evidence. The warrant employs a line of logic that justifies accepting the claim. The warrant is the </a:t>
            </a:r>
            <a:r>
              <a:rPr lang="en-US" i="1" dirty="0">
                <a:solidFill>
                  <a:srgbClr val="000000"/>
                </a:solidFill>
                <a:latin typeface="Palatino LT Std"/>
                <a:ea typeface="Calibri" panose="020F0502020204030204" pitchFamily="34" charset="0"/>
                <a:cs typeface="Palatino LT Std"/>
              </a:rPr>
              <a:t>because </a:t>
            </a:r>
            <a:r>
              <a:rPr lang="en-US" dirty="0">
                <a:solidFill>
                  <a:srgbClr val="000000"/>
                </a:solidFill>
                <a:latin typeface="Palatino LT Std"/>
                <a:ea typeface="Calibri" panose="020F0502020204030204" pitchFamily="34" charset="0"/>
                <a:cs typeface="Palatino LT Std"/>
              </a:rPr>
              <a:t>statement. Usually it is indirect (implied), although it can be direct</a:t>
            </a:r>
            <a:r>
              <a:rPr lang="en-US" dirty="0" smtClean="0">
                <a:solidFill>
                  <a:srgbClr val="000000"/>
                </a:solidFill>
                <a:latin typeface="Palatino LT Std"/>
                <a:ea typeface="Calibri" panose="020F0502020204030204" pitchFamily="34" charset="0"/>
                <a:cs typeface="Palatino LT Std"/>
              </a:rPr>
              <a:t>. </a:t>
            </a:r>
            <a:endParaRPr lang="en-US" dirty="0">
              <a:latin typeface="Palatino LT Std"/>
              <a:ea typeface="Calibri" panose="020F0502020204030204" pitchFamily="34" charset="0"/>
              <a:cs typeface="Times New Roman" panose="02020603050405020304" pitchFamily="18" charset="0"/>
            </a:endParaRPr>
          </a:p>
          <a:p>
            <a:r>
              <a:rPr lang="en-US" dirty="0">
                <a:solidFill>
                  <a:srgbClr val="000000"/>
                </a:solidFill>
                <a:latin typeface="Palatino LT Std"/>
                <a:ea typeface="Calibri" panose="020F0502020204030204" pitchFamily="34" charset="0"/>
                <a:cs typeface="Palatino LT Std"/>
              </a:rPr>
              <a:t>The simple argument represents the basic building block for making the research case. </a:t>
            </a:r>
            <a:endParaRPr lang="en-US" dirty="0">
              <a:latin typeface="Palatino LT Std"/>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2DC1F561-E2F9-4594-9537-73140D89C1BF}" type="slidenum">
              <a:rPr lang="en-US" smtClean="0"/>
              <a:t>6</a:t>
            </a:fld>
            <a:endParaRPr lang="en-US"/>
          </a:p>
        </p:txBody>
      </p:sp>
    </p:spTree>
    <p:extLst>
      <p:ext uri="{BB962C8B-B14F-4D97-AF65-F5344CB8AC3E}">
        <p14:creationId xmlns:p14="http://schemas.microsoft.com/office/powerpoint/2010/main" val="16917936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7708" y="4653818"/>
            <a:ext cx="5661660" cy="3686711"/>
          </a:xfrm>
        </p:spPr>
        <p:txBody>
          <a:bodyPr/>
          <a:lstStyle/>
          <a:p>
            <a:r>
              <a:rPr lang="en-US" dirty="0">
                <a:solidFill>
                  <a:srgbClr val="000000"/>
                </a:solidFill>
                <a:latin typeface="Palatino LT Std"/>
                <a:ea typeface="Calibri" panose="020F0502020204030204" pitchFamily="34" charset="0"/>
                <a:cs typeface="Palatino LT Std"/>
              </a:rPr>
              <a:t>Page reference: 43-46</a:t>
            </a:r>
          </a:p>
          <a:p>
            <a:r>
              <a:rPr lang="en-US" b="1" dirty="0">
                <a:solidFill>
                  <a:srgbClr val="000000"/>
                </a:solidFill>
                <a:latin typeface="Palatino LT Std"/>
                <a:ea typeface="Calibri" panose="020F0502020204030204" pitchFamily="34" charset="0"/>
                <a:cs typeface="Palatino LT Std"/>
              </a:rPr>
              <a:t>The claim is the argument’s assertion. It drives the argument. In a persua­sive argument, the claim is a declarative statement. A claim asserts a position, an idea that is put forth for consideration and acceptance. </a:t>
            </a:r>
            <a:endParaRPr lang="en-US" b="1" dirty="0">
              <a:latin typeface="Palatino LT Std"/>
              <a:ea typeface="Calibri" panose="020F0502020204030204" pitchFamily="34" charset="0"/>
              <a:cs typeface="Times New Roman" panose="02020603050405020304" pitchFamily="18" charset="0"/>
            </a:endParaRP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of fact </a:t>
            </a:r>
            <a:r>
              <a:rPr lang="en-US" dirty="0">
                <a:solidFill>
                  <a:srgbClr val="000000"/>
                </a:solidFill>
                <a:latin typeface="Palatino LT Std"/>
                <a:ea typeface="Calibri" panose="020F0502020204030204" pitchFamily="34" charset="0"/>
                <a:cs typeface="Palatino LT Std"/>
              </a:rPr>
              <a:t>are statements of proposed truth about a person, place, or thing. </a:t>
            </a: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of worth </a:t>
            </a:r>
            <a:r>
              <a:rPr lang="en-US" dirty="0">
                <a:solidFill>
                  <a:srgbClr val="000000"/>
                </a:solidFill>
                <a:latin typeface="Palatino LT Std"/>
                <a:ea typeface="Calibri" panose="020F0502020204030204" pitchFamily="34" charset="0"/>
                <a:cs typeface="Palatino LT Std"/>
              </a:rPr>
              <a:t>propose judgments on the merit of an idea, course of action, behavior, or position over a competing set of alternatives. Evidence of acclamation—that is, evidence that has the strong agreement of others— proves these claims.</a:t>
            </a: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of policy </a:t>
            </a:r>
            <a:r>
              <a:rPr lang="en-US" dirty="0">
                <a:solidFill>
                  <a:srgbClr val="000000"/>
                </a:solidFill>
                <a:latin typeface="Palatino LT Std"/>
                <a:ea typeface="Calibri" panose="020F0502020204030204" pitchFamily="34" charset="0"/>
                <a:cs typeface="Palatino LT Std"/>
              </a:rPr>
              <a:t>are statements that set criteria or standards, directly expressing what one ought to do. Evidence of acclamation also supports these statements for taking a specific action or adopting a specific position</a:t>
            </a: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of concept </a:t>
            </a:r>
            <a:r>
              <a:rPr lang="en-US" dirty="0">
                <a:solidFill>
                  <a:srgbClr val="000000"/>
                </a:solidFill>
                <a:latin typeface="Palatino LT Std"/>
                <a:ea typeface="Calibri" panose="020F0502020204030204" pitchFamily="34" charset="0"/>
                <a:cs typeface="Palatino LT Std"/>
              </a:rPr>
              <a:t>either define or describe a proposition, an idea, or phenomena.. </a:t>
            </a:r>
          </a:p>
          <a:p>
            <a:pPr marL="176131" indent="-176131">
              <a:buFont typeface="Arial" panose="020B0604020202020204" pitchFamily="34" charset="0"/>
              <a:buChar char="•"/>
            </a:pPr>
            <a:r>
              <a:rPr lang="en-US" b="1" dirty="0">
                <a:solidFill>
                  <a:srgbClr val="000000"/>
                </a:solidFill>
                <a:latin typeface="Palatino LT Std"/>
                <a:ea typeface="Calibri" panose="020F0502020204030204" pitchFamily="34" charset="0"/>
                <a:cs typeface="Palatino LT Std"/>
              </a:rPr>
              <a:t>Claims of interpretation </a:t>
            </a:r>
            <a:r>
              <a:rPr lang="en-US" dirty="0">
                <a:solidFill>
                  <a:srgbClr val="000000"/>
                </a:solidFill>
                <a:latin typeface="Palatino LT Std"/>
                <a:ea typeface="Calibri" panose="020F0502020204030204" pitchFamily="34" charset="0"/>
                <a:cs typeface="Palatino LT Std"/>
              </a:rPr>
              <a:t>provide a frame of reference for understanding an idea.</a:t>
            </a:r>
          </a:p>
          <a:p>
            <a:r>
              <a:rPr lang="en-US" dirty="0">
                <a:solidFill>
                  <a:srgbClr val="000000"/>
                </a:solidFill>
                <a:latin typeface="Palatino LT Std"/>
              </a:rPr>
              <a:t>Source: Stephen </a:t>
            </a:r>
            <a:r>
              <a:rPr lang="en-US" dirty="0" err="1">
                <a:solidFill>
                  <a:srgbClr val="000000"/>
                </a:solidFill>
                <a:latin typeface="Palatino LT Std"/>
              </a:rPr>
              <a:t>Toulmin</a:t>
            </a:r>
            <a:r>
              <a:rPr lang="en-US" dirty="0">
                <a:solidFill>
                  <a:srgbClr val="000000"/>
                </a:solidFill>
                <a:latin typeface="Palatino LT Std"/>
              </a:rPr>
              <a:t>  (1999</a:t>
            </a:r>
            <a:r>
              <a:rPr lang="en-US" dirty="0" smtClean="0">
                <a:solidFill>
                  <a:srgbClr val="000000"/>
                </a:solidFill>
                <a:latin typeface="Palatino LT Std"/>
              </a:rPr>
              <a:t>)</a:t>
            </a:r>
            <a:r>
              <a:rPr lang="en-US" i="1" dirty="0" smtClean="0">
                <a:solidFill>
                  <a:srgbClr val="000000"/>
                </a:solidFill>
                <a:latin typeface="Palatino LT Std"/>
              </a:rPr>
              <a:t>, </a:t>
            </a:r>
            <a:r>
              <a:rPr lang="en-US" i="1" dirty="0">
                <a:solidFill>
                  <a:srgbClr val="000000"/>
                </a:solidFill>
                <a:latin typeface="Palatino LT Std"/>
              </a:rPr>
              <a:t>The uses of argument</a:t>
            </a:r>
            <a:endParaRPr lang="en-US" i="1" dirty="0">
              <a:latin typeface="Palatino LT Std"/>
            </a:endParaRPr>
          </a:p>
        </p:txBody>
      </p:sp>
      <p:sp>
        <p:nvSpPr>
          <p:cNvPr id="4" name="Slide Number Placeholder 3"/>
          <p:cNvSpPr>
            <a:spLocks noGrp="1"/>
          </p:cNvSpPr>
          <p:nvPr>
            <p:ph type="sldNum" sz="quarter" idx="10"/>
          </p:nvPr>
        </p:nvSpPr>
        <p:spPr/>
        <p:txBody>
          <a:bodyPr/>
          <a:lstStyle/>
          <a:p>
            <a:fld id="{2DC1F561-E2F9-4594-9537-73140D89C1BF}" type="slidenum">
              <a:rPr lang="en-US" smtClean="0"/>
              <a:t>7</a:t>
            </a:fld>
            <a:endParaRPr lang="en-US"/>
          </a:p>
        </p:txBody>
      </p:sp>
    </p:spTree>
    <p:extLst>
      <p:ext uri="{BB962C8B-B14F-4D97-AF65-F5344CB8AC3E}">
        <p14:creationId xmlns:p14="http://schemas.microsoft.com/office/powerpoint/2010/main" val="265903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46,47</a:t>
            </a:r>
          </a:p>
          <a:p>
            <a:r>
              <a:rPr lang="en-US" dirty="0"/>
              <a:t>See  Booth, </a:t>
            </a:r>
            <a:r>
              <a:rPr lang="en-US" dirty="0" err="1"/>
              <a:t>Columb</a:t>
            </a:r>
            <a:r>
              <a:rPr lang="en-US" dirty="0"/>
              <a:t> and Williams. (1995). The Craft of Research for further explanation and examples.</a:t>
            </a:r>
          </a:p>
          <a:p>
            <a:pPr marL="176131" indent="-176131">
              <a:buFont typeface="Arial" panose="020B0604020202020204" pitchFamily="34" charset="0"/>
              <a:buChar char="•"/>
            </a:pPr>
            <a:r>
              <a:rPr lang="en-US" dirty="0"/>
              <a:t>A claim is </a:t>
            </a:r>
            <a:r>
              <a:rPr lang="en-US" i="1" dirty="0"/>
              <a:t>on point </a:t>
            </a:r>
            <a:r>
              <a:rPr lang="en-US" dirty="0"/>
              <a:t>because it addresses the question posed. </a:t>
            </a:r>
          </a:p>
          <a:p>
            <a:pPr marL="176131" indent="-176131">
              <a:buFont typeface="Arial" panose="020B0604020202020204" pitchFamily="34" charset="0"/>
              <a:buChar char="•"/>
            </a:pPr>
            <a:r>
              <a:rPr lang="en-US" dirty="0"/>
              <a:t>A claim is </a:t>
            </a:r>
            <a:r>
              <a:rPr lang="en-US" i="1" dirty="0"/>
              <a:t>strong </a:t>
            </a:r>
            <a:r>
              <a:rPr lang="en-US" dirty="0"/>
              <a:t>because it is compelling and definitive. </a:t>
            </a:r>
          </a:p>
          <a:p>
            <a:pPr marL="176131" indent="-176131">
              <a:buFont typeface="Arial" panose="020B0604020202020204" pitchFamily="34" charset="0"/>
              <a:buChar char="•"/>
            </a:pPr>
            <a:r>
              <a:rPr lang="en-US" dirty="0"/>
              <a:t>A claim is </a:t>
            </a:r>
            <a:r>
              <a:rPr lang="en-US" i="1" dirty="0"/>
              <a:t>supportable </a:t>
            </a:r>
            <a:r>
              <a:rPr lang="en-US" dirty="0"/>
              <a:t>because the evidence logically points to its conclusion</a:t>
            </a:r>
          </a:p>
          <a:p>
            <a:pPr marL="176131" indent="-176131">
              <a:buFont typeface="Arial" panose="020B0604020202020204" pitchFamily="34" charset="0"/>
              <a:buChar char="•"/>
            </a:pPr>
            <a:r>
              <a:rPr lang="en-US" dirty="0"/>
              <a:t>A claim is understandable because it is presented clearly and precisely. </a:t>
            </a:r>
          </a:p>
        </p:txBody>
      </p:sp>
      <p:sp>
        <p:nvSpPr>
          <p:cNvPr id="4" name="Slide Number Placeholder 3"/>
          <p:cNvSpPr>
            <a:spLocks noGrp="1"/>
          </p:cNvSpPr>
          <p:nvPr>
            <p:ph type="sldNum" sz="quarter" idx="10"/>
          </p:nvPr>
        </p:nvSpPr>
        <p:spPr/>
        <p:txBody>
          <a:bodyPr/>
          <a:lstStyle/>
          <a:p>
            <a:fld id="{2DC1F561-E2F9-4594-9537-73140D89C1BF}" type="slidenum">
              <a:rPr lang="en-US" smtClean="0"/>
              <a:t>8</a:t>
            </a:fld>
            <a:endParaRPr lang="en-US"/>
          </a:p>
        </p:txBody>
      </p:sp>
    </p:spTree>
    <p:extLst>
      <p:ext uri="{BB962C8B-B14F-4D97-AF65-F5344CB8AC3E}">
        <p14:creationId xmlns:p14="http://schemas.microsoft.com/office/powerpoint/2010/main" val="243945743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T Std"/>
              </a:rPr>
              <a:t>Page reference: 47-50.</a:t>
            </a:r>
          </a:p>
          <a:p>
            <a:r>
              <a:rPr lang="en-US" dirty="0">
                <a:solidFill>
                  <a:srgbClr val="000000"/>
                </a:solidFill>
                <a:latin typeface="Palatino LT Std"/>
                <a:ea typeface="Calibri" panose="020F0502020204030204" pitchFamily="34" charset="0"/>
                <a:cs typeface="Palatino LT Std"/>
              </a:rPr>
              <a:t>The validity of a claim depends on the evidence provided. Evidence is the second leg of the simple argument (Figure 2.1). As claims drive the argu­ment, so evidence justifies the claim.</a:t>
            </a:r>
            <a:r>
              <a:rPr lang="en-US" b="1" dirty="0">
                <a:solidFill>
                  <a:srgbClr val="000000"/>
                </a:solidFill>
                <a:latin typeface="Palatino LT Std"/>
                <a:ea typeface="Calibri" panose="020F0502020204030204" pitchFamily="34" charset="0"/>
                <a:cs typeface="Palatino LT Std"/>
              </a:rPr>
              <a:t> </a:t>
            </a:r>
            <a:r>
              <a:rPr lang="en-US" dirty="0">
                <a:solidFill>
                  <a:srgbClr val="000000"/>
                </a:solidFill>
                <a:latin typeface="Palatino LT Std"/>
                <a:ea typeface="Calibri" panose="020F0502020204030204" pitchFamily="34" charset="0"/>
                <a:cs typeface="Palatino LT Std"/>
              </a:rPr>
              <a:t>One cannot simply assume a claim is true in an argument. Failing to provide supportive evidence, or simply using personal opinion or belief as grounds, renders the claim unfounded, and the persuasive argument fails. </a:t>
            </a:r>
          </a:p>
          <a:p>
            <a:r>
              <a:rPr lang="en-US" dirty="0">
                <a:solidFill>
                  <a:srgbClr val="000000"/>
                </a:solidFill>
                <a:latin typeface="Palatino LT Std"/>
                <a:ea typeface="Calibri" panose="020F0502020204030204" pitchFamily="34" charset="0"/>
                <a:cs typeface="Times New Roman" panose="02020603050405020304" pitchFamily="18" charset="0"/>
              </a:rPr>
              <a:t>Speak to the contents of the slide.</a:t>
            </a:r>
            <a:endParaRPr lang="en-US" dirty="0">
              <a:latin typeface="Palatino LT Std"/>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fld id="{2DC1F561-E2F9-4594-9537-73140D89C1BF}" type="slidenum">
              <a:rPr lang="en-US" smtClean="0"/>
              <a:t>9</a:t>
            </a:fld>
            <a:endParaRPr lang="en-US"/>
          </a:p>
        </p:txBody>
      </p:sp>
    </p:spTree>
    <p:extLst>
      <p:ext uri="{BB962C8B-B14F-4D97-AF65-F5344CB8AC3E}">
        <p14:creationId xmlns:p14="http://schemas.microsoft.com/office/powerpoint/2010/main" val="379407297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358043" y="1524000"/>
            <a:ext cx="6299200" cy="2387600"/>
          </a:xfrm>
        </p:spPr>
        <p:txBody>
          <a:bodyPr anchor="b"/>
          <a:lstStyle>
            <a:lvl1pPr algn="ctr">
              <a:defRPr sz="4500">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358043" y="4053308"/>
            <a:ext cx="6299200" cy="1655762"/>
          </a:xfrm>
        </p:spPr>
        <p:txBody>
          <a:bodyPr/>
          <a:lstStyle>
            <a:lvl1pPr marL="0" indent="0" algn="ctr">
              <a:buNone/>
              <a:defRPr sz="18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Click to edit Master subtitle style</a:t>
            </a:r>
          </a:p>
        </p:txBody>
      </p:sp>
      <p:sp>
        <p:nvSpPr>
          <p:cNvPr id="4" name="Date Placeholder 3"/>
          <p:cNvSpPr>
            <a:spLocks noGrp="1"/>
          </p:cNvSpPr>
          <p:nvPr>
            <p:ph type="dt" sz="half" idx="10"/>
          </p:nvPr>
        </p:nvSpPr>
        <p:spPr/>
        <p:txBody>
          <a:bodyPr/>
          <a:lstStyle>
            <a:lvl1pPr>
              <a:defRPr>
                <a:solidFill>
                  <a:schemeClr val="bg1"/>
                </a:solidFill>
              </a:defRPr>
            </a:lvl1pPr>
          </a:lstStyle>
          <a:p>
            <a:fld id="{04085EF3-FA02-4BDD-AADF-F91E84C217B2}" type="datetimeFigureOut">
              <a:rPr lang="en-US" smtClean="0"/>
              <a:pPr/>
              <a:t>10/18/2016</a:t>
            </a:fld>
            <a:endParaRPr lang="en-US" dirty="0"/>
          </a:p>
        </p:txBody>
      </p:sp>
      <p:sp>
        <p:nvSpPr>
          <p:cNvPr id="5" name="Footer Placeholder 4"/>
          <p:cNvSpPr>
            <a:spLocks noGrp="1"/>
          </p:cNvSpPr>
          <p:nvPr>
            <p:ph type="ftr" sz="quarter" idx="11"/>
          </p:nvPr>
        </p:nvSpPr>
        <p:spPr/>
        <p:txBody>
          <a:bodyPr/>
          <a:lstStyle>
            <a:lvl1pPr>
              <a:defRPr>
                <a:solidFill>
                  <a:schemeClr val="bg1"/>
                </a:solidFill>
              </a:defRPr>
            </a:lvl1pPr>
          </a:lstStyle>
          <a:p>
            <a:endParaRPr lang="en-US" dirty="0"/>
          </a:p>
        </p:txBody>
      </p:sp>
      <p:sp>
        <p:nvSpPr>
          <p:cNvPr id="6" name="Slide Number Placeholder 5"/>
          <p:cNvSpPr>
            <a:spLocks noGrp="1"/>
          </p:cNvSpPr>
          <p:nvPr>
            <p:ph type="sldNum" sz="quarter" idx="12"/>
          </p:nvPr>
        </p:nvSpPr>
        <p:spPr/>
        <p:txBody>
          <a:bodyPr/>
          <a:lstStyle/>
          <a:p>
            <a:fld id="{4F68D72B-1831-42B4-BC6F-B3F1B5EAABDE}" type="slidenum">
              <a:rPr lang="en-US" smtClean="0"/>
              <a:t>‹#›</a:t>
            </a:fld>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4801" y="228600"/>
            <a:ext cx="1704489" cy="1833030"/>
          </a:xfrm>
          <a:prstGeom prst="rect">
            <a:avLst/>
          </a:prstGeom>
        </p:spPr>
      </p:pic>
    </p:spTree>
    <p:extLst>
      <p:ext uri="{BB962C8B-B14F-4D97-AF65-F5344CB8AC3E}">
        <p14:creationId xmlns:p14="http://schemas.microsoft.com/office/powerpoint/2010/main" val="553453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10117578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1"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155976763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5F434832-076D-4A12-BA77-0DE43FC2E90E}"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13017580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434832-076D-4A12-BA77-0DE43FC2E90E}"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1624542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434832-076D-4A12-BA77-0DE43FC2E90E}"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11063059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5F434832-076D-4A12-BA77-0DE43FC2E90E}"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10785132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5F434832-076D-4A12-BA77-0DE43FC2E90E}"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199548376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F434832-076D-4A12-BA77-0DE43FC2E90E}"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35844390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434832-076D-4A12-BA77-0DE43FC2E90E}" type="datetimeFigureOut">
              <a:rPr lang="en-US" smtClean="0"/>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2000736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434832-076D-4A12-BA77-0DE43FC2E90E}"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2685176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aseline="0">
                <a:solidFill>
                  <a:schemeClr val="bg1"/>
                </a:solidFill>
                <a:latin typeface="Palatino LT Std"/>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chemeClr val="bg1"/>
                </a:solidFill>
                <a:latin typeface="Palatino LT Std"/>
              </a:defRPr>
            </a:lvl1pPr>
            <a:lvl2pPr>
              <a:defRPr>
                <a:solidFill>
                  <a:schemeClr val="bg1"/>
                </a:solidFill>
                <a:latin typeface="Palatino LT Std"/>
              </a:defRPr>
            </a:lvl2pPr>
            <a:lvl3pPr>
              <a:defRPr>
                <a:solidFill>
                  <a:schemeClr val="bg1"/>
                </a:solidFill>
                <a:latin typeface="Palatino LT Std"/>
              </a:defRPr>
            </a:lvl3pPr>
            <a:lvl4pPr>
              <a:defRPr>
                <a:solidFill>
                  <a:schemeClr val="bg1"/>
                </a:solidFill>
                <a:latin typeface="Palatino LT Std"/>
              </a:defRPr>
            </a:lvl4pPr>
            <a:lvl5pPr>
              <a:defRPr>
                <a:solidFill>
                  <a:schemeClr val="bg1"/>
                </a:solidFill>
                <a:latin typeface="Palatino LT Std"/>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118830509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434832-076D-4A12-BA77-0DE43FC2E90E}"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315293521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434832-076D-4A12-BA77-0DE43FC2E90E}"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205518593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5F434832-076D-4A12-BA77-0DE43FC2E90E}"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D4822FE-8700-4289-BA54-C466A3EDEFDF}" type="slidenum">
              <a:rPr lang="en-US" smtClean="0"/>
              <a:t>‹#›</a:t>
            </a:fld>
            <a:endParaRPr lang="en-US"/>
          </a:p>
        </p:txBody>
      </p:sp>
    </p:spTree>
    <p:extLst>
      <p:ext uri="{BB962C8B-B14F-4D97-AF65-F5344CB8AC3E}">
        <p14:creationId xmlns:p14="http://schemas.microsoft.com/office/powerpoint/2010/main" val="3415686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1" y="1308883"/>
            <a:ext cx="7056985"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609601" y="3948528"/>
            <a:ext cx="7056985"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8661324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09601" y="1308883"/>
            <a:ext cx="7056985"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9242301" y="1291808"/>
            <a:ext cx="28448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15392549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554937" y="1137481"/>
            <a:ext cx="9799504"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554937" y="4517270"/>
            <a:ext cx="9799504"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04640098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609600" y="1137481"/>
            <a:ext cx="7190613"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609601" y="3948528"/>
            <a:ext cx="7056985"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8055041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609600" y="1137481"/>
            <a:ext cx="7190613"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609601" y="3948528"/>
            <a:ext cx="7056985"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2160251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121097"/>
            <a:ext cx="109728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609600" y="3948528"/>
            <a:ext cx="109728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6122778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8079226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40"/>
            <a:ext cx="10515600" cy="2852737"/>
          </a:xfrm>
        </p:spPr>
        <p:txBody>
          <a:bodyPr anchor="b"/>
          <a:lstStyle>
            <a:lvl1pPr>
              <a:defRPr sz="4500"/>
            </a:lvl1pPr>
          </a:lstStyle>
          <a:p>
            <a:r>
              <a:rPr lang="en-US"/>
              <a:t>Click to edit Master title style</a:t>
            </a:r>
          </a:p>
        </p:txBody>
      </p:sp>
      <p:sp>
        <p:nvSpPr>
          <p:cNvPr id="3" name="Text Placeholder 2"/>
          <p:cNvSpPr>
            <a:spLocks noGrp="1"/>
          </p:cNvSpPr>
          <p:nvPr>
            <p:ph type="body" idx="1"/>
          </p:nvPr>
        </p:nvSpPr>
        <p:spPr>
          <a:xfrm>
            <a:off x="831851" y="4589465"/>
            <a:ext cx="105156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269510346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5737106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609600" y="1600201"/>
            <a:ext cx="53848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97600" y="1600201"/>
            <a:ext cx="53848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704315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50779928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170918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4062292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83430113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872216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00265339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33345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2770695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7"/>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29085630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31420983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10012715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1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Content Placeholder 2"/>
          <p:cNvSpPr>
            <a:spLocks noGrp="1"/>
          </p:cNvSpPr>
          <p:nvPr>
            <p:ph idx="1"/>
          </p:nvPr>
        </p:nvSpPr>
        <p:spPr>
          <a:xfrm>
            <a:off x="5183188" y="987427"/>
            <a:ext cx="617220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25623219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2400"/>
            </a:lvl1pPr>
          </a:lstStyle>
          <a:p>
            <a:r>
              <a:rPr lang="en-US"/>
              <a:t>Click to edit Master title style</a:t>
            </a:r>
          </a:p>
        </p:txBody>
      </p:sp>
      <p:sp>
        <p:nvSpPr>
          <p:cNvPr id="3" name="Picture Placeholder 2"/>
          <p:cNvSpPr>
            <a:spLocks noGrp="1"/>
          </p:cNvSpPr>
          <p:nvPr>
            <p:ph type="pic" idx="1"/>
          </p:nvPr>
        </p:nvSpPr>
        <p:spPr>
          <a:xfrm>
            <a:off x="5183188" y="987427"/>
            <a:ext cx="617220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73D77ADB-B759-4CC3-8776-58BEC336731B}" type="datetimeFigureOut">
              <a:rPr lang="en-US" smtClean="0"/>
              <a:pPr/>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601B342-423A-4730-A010-A93A6BB53A7E}" type="slidenum">
              <a:rPr lang="en-US" smtClean="0"/>
              <a:pPr/>
              <a:t>‹#›</a:t>
            </a:fld>
            <a:endParaRPr lang="en-US"/>
          </a:p>
        </p:txBody>
      </p:sp>
    </p:spTree>
    <p:extLst>
      <p:ext uri="{BB962C8B-B14F-4D97-AF65-F5344CB8AC3E}">
        <p14:creationId xmlns:p14="http://schemas.microsoft.com/office/powerpoint/2010/main" val="21247891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18" Type="http://schemas.openxmlformats.org/officeDocument/2006/relationships/image" Target="../media/image2.jp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2.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F434832-076D-4A12-BA77-0DE43FC2E90E}" type="datetimeFigureOut">
              <a:rPr lang="en-US" smtClean="0"/>
              <a:t>10/18/2016</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4822FE-8700-4289-BA54-C466A3EDEFDF}" type="slidenum">
              <a:rPr lang="en-US" smtClean="0"/>
              <a:t>‹#›</a:t>
            </a:fld>
            <a:endParaRPr lang="en-US"/>
          </a:p>
        </p:txBody>
      </p:sp>
    </p:spTree>
    <p:extLst>
      <p:ext uri="{BB962C8B-B14F-4D97-AF65-F5344CB8AC3E}">
        <p14:creationId xmlns:p14="http://schemas.microsoft.com/office/powerpoint/2010/main" val="341490250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 id="2147483700" r:id="rId12"/>
    <p:sldLayoutId id="2147483701" r:id="rId13"/>
    <p:sldLayoutId id="2147483702" r:id="rId14"/>
    <p:sldLayoutId id="2147483703" r:id="rId15"/>
    <p:sldLayoutId id="2147483704" r:id="rId16"/>
    <p:sldLayoutId id="2147483705" r:id="rId17"/>
    <p:sldLayoutId id="2147483706" r:id="rId18"/>
    <p:sldLayoutId id="2147483707" r:id="rId19"/>
    <p:sldLayoutId id="2147483708" r:id="rId20"/>
    <p:sldLayoutId id="2147483709" r:id="rId21"/>
    <p:sldLayoutId id="2147483710" r:id="rId2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10/18/2016</a:t>
            </a:fld>
            <a:endParaRPr lang="en-US"/>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309366414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 id="2147483685" r:id="rId14"/>
    <p:sldLayoutId id="2147483686" r:id="rId15"/>
    <p:sldLayoutId id="2147483687"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34.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34.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34.xml"/></Relationships>
</file>

<file path=ppt/slides/_rels/slide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2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3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4.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34.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34.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34.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smtClean="0"/>
              <a:t>3rd </a:t>
            </a:r>
            <a:r>
              <a:rPr lang="en-US" dirty="0"/>
              <a:t>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3"/>
          <a:stretch>
            <a:fillRect/>
          </a:stretch>
        </p:blipFill>
        <p:spPr>
          <a:xfrm>
            <a:off x="6622943" y="675706"/>
            <a:ext cx="3068665" cy="4400111"/>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2421835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5150" y="2399153"/>
            <a:ext cx="5965156" cy="332080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idx="4294967295"/>
          </p:nvPr>
        </p:nvSpPr>
        <p:spPr>
          <a:xfrm>
            <a:off x="947736" y="252831"/>
            <a:ext cx="10515600" cy="1014496"/>
          </a:xfrm>
        </p:spPr>
        <p:txBody>
          <a:bodyPr>
            <a:noAutofit/>
          </a:bodyPr>
          <a:lstStyle/>
          <a:p>
            <a:r>
              <a:rPr lang="en-US" sz="2800" b="1" dirty="0">
                <a:solidFill>
                  <a:srgbClr val="FF0000"/>
                </a:solidFill>
              </a:rPr>
              <a:t>CONCEPT 6. WARRANT—LOGICALLY CONNECTING THE EVIDENCE TO THE CLAIM </a:t>
            </a:r>
            <a:r>
              <a:rPr lang="en-US" sz="2800" dirty="0">
                <a:solidFill>
                  <a:srgbClr val="FF0000"/>
                </a:solidFill>
              </a:rPr>
              <a:t/>
            </a:r>
            <a:br>
              <a:rPr lang="en-US" sz="2800" dirty="0">
                <a:solidFill>
                  <a:srgbClr val="FF0000"/>
                </a:solidFill>
              </a:rPr>
            </a:br>
            <a:endParaRPr lang="en-US" sz="2800" dirty="0">
              <a:solidFill>
                <a:srgbClr val="FF0000"/>
              </a:solidFill>
            </a:endParaRPr>
          </a:p>
        </p:txBody>
      </p:sp>
      <p:sp>
        <p:nvSpPr>
          <p:cNvPr id="4" name="Content Placeholder 3"/>
          <p:cNvSpPr>
            <a:spLocks noGrp="1"/>
          </p:cNvSpPr>
          <p:nvPr>
            <p:ph idx="4294967295"/>
          </p:nvPr>
        </p:nvSpPr>
        <p:spPr>
          <a:xfrm>
            <a:off x="0" y="1339850"/>
            <a:ext cx="10515600" cy="917575"/>
          </a:xfrm>
        </p:spPr>
        <p:txBody>
          <a:bodyPr>
            <a:normAutofit fontScale="92500" lnSpcReduction="10000"/>
          </a:bodyPr>
          <a:lstStyle/>
          <a:p>
            <a:r>
              <a:rPr lang="en-US" dirty="0">
                <a:solidFill>
                  <a:srgbClr val="FF0000"/>
                </a:solidFill>
              </a:rPr>
              <a:t>A </a:t>
            </a:r>
            <a:r>
              <a:rPr lang="en-US" b="1" dirty="0">
                <a:solidFill>
                  <a:srgbClr val="FF0000"/>
                </a:solidFill>
              </a:rPr>
              <a:t>warrant</a:t>
            </a:r>
            <a:r>
              <a:rPr lang="en-US" dirty="0">
                <a:solidFill>
                  <a:srgbClr val="FF0000"/>
                </a:solidFill>
              </a:rPr>
              <a:t> frames the evidence by using some rule of logic to draw a reasoned conclusion, thereby justifying the claim. </a:t>
            </a:r>
          </a:p>
        </p:txBody>
      </p:sp>
    </p:spTree>
    <p:extLst>
      <p:ext uri="{BB962C8B-B14F-4D97-AF65-F5344CB8AC3E}">
        <p14:creationId xmlns:p14="http://schemas.microsoft.com/office/powerpoint/2010/main" val="46628817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81664" y="2436478"/>
            <a:ext cx="4585034" cy="336894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idx="4294967295"/>
          </p:nvPr>
        </p:nvSpPr>
        <p:spPr>
          <a:xfrm>
            <a:off x="628650" y="548022"/>
            <a:ext cx="10515600" cy="539750"/>
          </a:xfrm>
        </p:spPr>
        <p:txBody>
          <a:bodyPr>
            <a:noAutofit/>
          </a:bodyPr>
          <a:lstStyle/>
          <a:p>
            <a:r>
              <a:rPr lang="en-US" sz="3600" b="1" dirty="0">
                <a:solidFill>
                  <a:srgbClr val="FF0000"/>
                </a:solidFill>
              </a:rPr>
              <a:t>CONCEPT 7. COMPLEX CLAIMS </a:t>
            </a:r>
            <a:r>
              <a:rPr lang="en-US" sz="4000" dirty="0">
                <a:solidFill>
                  <a:schemeClr val="accent5">
                    <a:lumMod val="50000"/>
                  </a:schemeClr>
                </a:solidFill>
              </a:rPr>
              <a:t/>
            </a:r>
            <a:br>
              <a:rPr lang="en-US" sz="4000" dirty="0">
                <a:solidFill>
                  <a:schemeClr val="accent5">
                    <a:lumMod val="50000"/>
                  </a:schemeClr>
                </a:solidFill>
              </a:rPr>
            </a:br>
            <a:endParaRPr lang="en-US" sz="4000" dirty="0">
              <a:solidFill>
                <a:schemeClr val="accent5">
                  <a:lumMod val="50000"/>
                </a:schemeClr>
              </a:solidFill>
            </a:endParaRPr>
          </a:p>
        </p:txBody>
      </p:sp>
      <p:sp>
        <p:nvSpPr>
          <p:cNvPr id="4" name="Content Placeholder 3"/>
          <p:cNvSpPr>
            <a:spLocks noGrp="1"/>
          </p:cNvSpPr>
          <p:nvPr>
            <p:ph idx="4294967295"/>
          </p:nvPr>
        </p:nvSpPr>
        <p:spPr>
          <a:xfrm>
            <a:off x="0" y="1209675"/>
            <a:ext cx="11772900" cy="1104900"/>
          </a:xfrm>
        </p:spPr>
        <p:txBody>
          <a:bodyPr>
            <a:noAutofit/>
          </a:bodyPr>
          <a:lstStyle/>
          <a:p>
            <a:r>
              <a:rPr lang="en-US" sz="3000" dirty="0">
                <a:ln w="0"/>
                <a:solidFill>
                  <a:srgbClr val="FF0000"/>
                </a:solidFill>
                <a:effectLst>
                  <a:outerShdw blurRad="38100" dist="25400" dir="5400000" algn="ctr" rotWithShape="0">
                    <a:srgbClr val="6E747A">
                      <a:alpha val="43000"/>
                    </a:srgbClr>
                  </a:outerShdw>
                </a:effectLst>
              </a:rPr>
              <a:t>A simple argument is a single claim, its evidence, and its warrant. </a:t>
            </a:r>
          </a:p>
          <a:p>
            <a:r>
              <a:rPr lang="en-US" sz="3000" dirty="0">
                <a:ln w="0"/>
                <a:solidFill>
                  <a:srgbClr val="FF0000"/>
                </a:solidFill>
                <a:effectLst>
                  <a:outerShdw blurRad="38100" dist="25400" dir="5400000" algn="ctr" rotWithShape="0">
                    <a:srgbClr val="6E747A">
                      <a:alpha val="43000"/>
                    </a:srgbClr>
                  </a:outerShdw>
                </a:effectLst>
              </a:rPr>
              <a:t>Complex arguments are con­structed using multiple simple claims.</a:t>
            </a:r>
          </a:p>
        </p:txBody>
      </p:sp>
    </p:spTree>
    <p:extLst>
      <p:ext uri="{BB962C8B-B14F-4D97-AF65-F5344CB8AC3E}">
        <p14:creationId xmlns:p14="http://schemas.microsoft.com/office/powerpoint/2010/main" val="28765487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4875" y="1566862"/>
            <a:ext cx="10058400" cy="345591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7141447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224589" y="2468474"/>
            <a:ext cx="5454316" cy="1473869"/>
          </a:xfrm>
        </p:spPr>
        <p:txBody>
          <a:bodyPr>
            <a:normAutofit fontScale="90000"/>
          </a:bodyPr>
          <a:lstStyle/>
          <a:p>
            <a:r>
              <a:rPr lang="en-US" sz="4600" i="1" dirty="0">
                <a:latin typeface="Times New Roman" panose="02020603050405020304" pitchFamily="18" charset="0"/>
                <a:cs typeface="Times New Roman" panose="02020603050405020304" pitchFamily="18" charset="0"/>
              </a:rPr>
              <a:t>Step Two: Develop the Tools of Argumentation</a:t>
            </a:r>
            <a:endParaRPr lang="en-US" dirty="0"/>
          </a:p>
        </p:txBody>
      </p:sp>
      <p:sp>
        <p:nvSpPr>
          <p:cNvPr id="5" name="Subtitle 4"/>
          <p:cNvSpPr>
            <a:spLocks noGrp="1"/>
          </p:cNvSpPr>
          <p:nvPr>
            <p:ph type="subTitle" idx="1"/>
          </p:nvPr>
        </p:nvSpPr>
        <p:spPr>
          <a:xfrm>
            <a:off x="758643" y="4167944"/>
            <a:ext cx="4224654" cy="401051"/>
          </a:xfrm>
        </p:spPr>
        <p:txBody>
          <a:bodyPr>
            <a:noAutofit/>
          </a:bodyPr>
          <a:lstStyle/>
          <a:p>
            <a:r>
              <a:rPr lang="en-US" sz="1600" b="1" dirty="0"/>
              <a:t>Making the Case for the Literature Review</a:t>
            </a:r>
            <a:endParaRPr lang="en-US" sz="1600" dirty="0"/>
          </a:p>
        </p:txBody>
      </p:sp>
      <p:sp>
        <p:nvSpPr>
          <p:cNvPr id="6" name="Rectangle 5"/>
          <p:cNvSpPr/>
          <p:nvPr/>
        </p:nvSpPr>
        <p:spPr>
          <a:xfrm>
            <a:off x="2468456" y="1596889"/>
            <a:ext cx="805029" cy="984885"/>
          </a:xfrm>
          <a:prstGeom prst="rect">
            <a:avLst/>
          </a:prstGeom>
        </p:spPr>
        <p:txBody>
          <a:bodyPr wrap="none">
            <a:spAutoFit/>
          </a:bodyPr>
          <a:lstStyle/>
          <a:p>
            <a:r>
              <a:rPr lang="en-US" sz="5800" dirty="0">
                <a:solidFill>
                  <a:schemeClr val="bg1"/>
                </a:solidFill>
                <a:latin typeface="Palatino LT Std"/>
              </a:rPr>
              <a:t>2 </a:t>
            </a:r>
            <a:endParaRPr lang="en-US" dirty="0">
              <a:solidFill>
                <a:schemeClr val="bg1"/>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41958" y="1719822"/>
            <a:ext cx="4658730" cy="366230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7087564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438276" y="1061561"/>
            <a:ext cx="9486900" cy="4401205"/>
          </a:xfrm>
          <a:prstGeom prst="rect">
            <a:avLst/>
          </a:prstGeom>
        </p:spPr>
        <p:txBody>
          <a:bodyPr wrap="square">
            <a:spAutoFit/>
          </a:bodyPr>
          <a:lstStyle/>
          <a:p>
            <a:r>
              <a:rPr lang="en-US" sz="4000" b="1" i="1" dirty="0">
                <a:ln w="22225">
                  <a:solidFill>
                    <a:schemeClr val="tx1"/>
                  </a:solidFill>
                  <a:prstDash val="solid"/>
                </a:ln>
                <a:solidFill>
                  <a:srgbClr val="FF0000"/>
                </a:solidFill>
              </a:rPr>
              <a:t>A literature review is a written document that presents a logically argued case founded on a comprehensive understanding of the current state of knowledge about a topic of study. This case establishes a convincing thesis to answer the study’s question. </a:t>
            </a:r>
            <a:endParaRPr lang="en-US" sz="4000" b="1" dirty="0">
              <a:ln w="22225">
                <a:solidFill>
                  <a:schemeClr val="tx1"/>
                </a:solidFill>
                <a:prstDash val="solid"/>
              </a:ln>
              <a:solidFill>
                <a:srgbClr val="FF0000"/>
              </a:solidFill>
            </a:endParaRPr>
          </a:p>
        </p:txBody>
      </p:sp>
    </p:spTree>
    <p:extLst>
      <p:ext uri="{BB962C8B-B14F-4D97-AF65-F5344CB8AC3E}">
        <p14:creationId xmlns:p14="http://schemas.microsoft.com/office/powerpoint/2010/main" val="25665619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idx="4294967295"/>
          </p:nvPr>
        </p:nvSpPr>
        <p:spPr>
          <a:xfrm>
            <a:off x="0" y="365125"/>
            <a:ext cx="10515600" cy="1150938"/>
          </a:xfrm>
        </p:spPr>
        <p:txBody>
          <a:bodyPr>
            <a:normAutofit/>
          </a:bodyPr>
          <a:lstStyle/>
          <a:p>
            <a:r>
              <a:rPr lang="en-US" sz="2800" b="1" dirty="0">
                <a:solidFill>
                  <a:srgbClr val="FF0000"/>
                </a:solidFill>
              </a:rPr>
              <a:t>CONCEPT 1. BUILDING THE CASE FOR A LITERATURE REVIEW – The Implicative Argument</a:t>
            </a:r>
            <a:endParaRPr lang="en-US" sz="2800" dirty="0">
              <a:solidFill>
                <a:srgbClr val="FF0000"/>
              </a:solidFill>
            </a:endParaRPr>
          </a:p>
        </p:txBody>
      </p:sp>
      <p:graphicFrame>
        <p:nvGraphicFramePr>
          <p:cNvPr id="7" name="Content Placeholder 6"/>
          <p:cNvGraphicFramePr>
            <a:graphicFrameLocks noGrp="1"/>
          </p:cNvGraphicFramePr>
          <p:nvPr>
            <p:ph idx="4294967295"/>
            <p:extLst>
              <p:ext uri="{D42A27DB-BD31-4B8C-83A1-F6EECF244321}">
                <p14:modId xmlns:p14="http://schemas.microsoft.com/office/powerpoint/2010/main" val="1866114875"/>
              </p:ext>
            </p:extLst>
          </p:nvPr>
        </p:nvGraphicFramePr>
        <p:xfrm>
          <a:off x="561474" y="1363663"/>
          <a:ext cx="10599738" cy="47323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860952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idx="4294967295"/>
          </p:nvPr>
        </p:nvSpPr>
        <p:spPr>
          <a:xfrm>
            <a:off x="685799" y="363659"/>
            <a:ext cx="10515600" cy="950913"/>
          </a:xfrm>
        </p:spPr>
        <p:txBody>
          <a:bodyPr>
            <a:noAutofit/>
          </a:bodyPr>
          <a:lstStyle/>
          <a:p>
            <a:r>
              <a:rPr lang="en-US" sz="4000" b="1" dirty="0">
                <a:solidFill>
                  <a:srgbClr val="FF0000"/>
                </a:solidFill>
                <a:latin typeface="Palatino LT Std"/>
              </a:rPr>
              <a:t>CONCEPT 2. Arguments- The Basics</a:t>
            </a:r>
            <a:endParaRPr lang="en-US" sz="4000" dirty="0">
              <a:solidFill>
                <a:srgbClr val="FF0000"/>
              </a:solidFill>
              <a:latin typeface="Palatino LT Std"/>
            </a:endParaRPr>
          </a:p>
        </p:txBody>
      </p:sp>
      <p:sp>
        <p:nvSpPr>
          <p:cNvPr id="7" name="Content Placeholder 6"/>
          <p:cNvSpPr>
            <a:spLocks noGrp="1"/>
          </p:cNvSpPr>
          <p:nvPr>
            <p:ph idx="4294967295"/>
          </p:nvPr>
        </p:nvSpPr>
        <p:spPr>
          <a:xfrm>
            <a:off x="685799" y="1528345"/>
            <a:ext cx="10515600" cy="4351338"/>
          </a:xfrm>
        </p:spPr>
        <p:txBody>
          <a:bodyPr>
            <a:normAutofit/>
          </a:bodyPr>
          <a:lstStyle/>
          <a:p>
            <a:pPr marL="0" indent="0" algn="ctr">
              <a:buNone/>
            </a:pPr>
            <a:r>
              <a:rPr lang="en-US" sz="3600" dirty="0">
                <a:solidFill>
                  <a:srgbClr val="FF0000"/>
                </a:solidFill>
              </a:rPr>
              <a:t>An </a:t>
            </a:r>
            <a:r>
              <a:rPr lang="en-US" sz="3600" b="1" dirty="0">
                <a:solidFill>
                  <a:srgbClr val="FF0000"/>
                </a:solidFill>
              </a:rPr>
              <a:t>argument </a:t>
            </a:r>
            <a:r>
              <a:rPr lang="en-US" sz="3600" dirty="0">
                <a:solidFill>
                  <a:srgbClr val="FF0000"/>
                </a:solidFill>
              </a:rPr>
              <a:t>is the logical presentation of evidence that leads to and justifies a conclusion. </a:t>
            </a:r>
          </a:p>
        </p:txBody>
      </p:sp>
      <p:sp>
        <p:nvSpPr>
          <p:cNvPr id="4" name="Rectangle 3"/>
          <p:cNvSpPr/>
          <p:nvPr/>
        </p:nvSpPr>
        <p:spPr>
          <a:xfrm>
            <a:off x="332372" y="3324015"/>
            <a:ext cx="11639549" cy="1569660"/>
          </a:xfrm>
          <a:prstGeom prst="rect">
            <a:avLst/>
          </a:prstGeom>
          <a:noFill/>
          <a:ln>
            <a:solidFill>
              <a:srgbClr val="C00000"/>
            </a:solidFill>
          </a:ln>
        </p:spPr>
        <p:style>
          <a:lnRef idx="2">
            <a:schemeClr val="accent5"/>
          </a:lnRef>
          <a:fillRef idx="1">
            <a:schemeClr val="lt1"/>
          </a:fillRef>
          <a:effectRef idx="0">
            <a:schemeClr val="accent5"/>
          </a:effectRef>
          <a:fontRef idx="minor">
            <a:schemeClr val="dk1"/>
          </a:fontRef>
        </p:style>
        <p:txBody>
          <a:bodyPr wrap="square">
            <a:spAutoFit/>
          </a:bodyPr>
          <a:lstStyle/>
          <a:p>
            <a:pPr algn="ctr"/>
            <a:r>
              <a:rPr lang="en-US" sz="4800" b="1" i="1" dirty="0">
                <a:ln w="22225">
                  <a:solidFill>
                    <a:schemeClr val="accent2"/>
                  </a:solidFill>
                  <a:prstDash val="solid"/>
                </a:ln>
                <a:solidFill>
                  <a:srgbClr val="FF0000"/>
                </a:solidFill>
                <a:latin typeface="Palatino LT Std"/>
              </a:rPr>
              <a:t>An argument = </a:t>
            </a:r>
            <a:r>
              <a:rPr lang="en-US" sz="4800" b="1" i="1" dirty="0" err="1">
                <a:ln w="22225">
                  <a:solidFill>
                    <a:schemeClr val="accent2"/>
                  </a:solidFill>
                  <a:prstDash val="solid"/>
                </a:ln>
                <a:solidFill>
                  <a:srgbClr val="FF0000"/>
                </a:solidFill>
                <a:latin typeface="Palatino LT Std"/>
              </a:rPr>
              <a:t>reason</a:t>
            </a:r>
            <a:r>
              <a:rPr lang="en-US" sz="3600" b="1" i="1" dirty="0" err="1">
                <a:ln w="22225">
                  <a:solidFill>
                    <a:schemeClr val="accent2"/>
                  </a:solidFill>
                  <a:prstDash val="solid"/>
                </a:ln>
                <a:solidFill>
                  <a:srgbClr val="FF0000"/>
                </a:solidFill>
                <a:latin typeface="Palatino LT Std"/>
              </a:rPr>
              <a:t>a</a:t>
            </a:r>
            <a:r>
              <a:rPr lang="en-US" sz="3600" b="1" i="1" dirty="0">
                <a:ln w="22225">
                  <a:solidFill>
                    <a:schemeClr val="accent2"/>
                  </a:solidFill>
                  <a:prstDash val="solid"/>
                </a:ln>
                <a:solidFill>
                  <a:srgbClr val="FF0000"/>
                </a:solidFill>
                <a:latin typeface="Palatino LT Std"/>
              </a:rPr>
              <a:t> </a:t>
            </a:r>
            <a:r>
              <a:rPr lang="en-US" sz="4800" b="1" i="1" dirty="0">
                <a:ln w="22225">
                  <a:solidFill>
                    <a:schemeClr val="accent2"/>
                  </a:solidFill>
                  <a:prstDash val="solid"/>
                </a:ln>
                <a:solidFill>
                  <a:srgbClr val="FF0000"/>
                </a:solidFill>
                <a:latin typeface="Palatino LT Std"/>
              </a:rPr>
              <a:t>+ </a:t>
            </a:r>
            <a:r>
              <a:rPr lang="en-US" sz="4800" b="1" i="1" dirty="0" err="1">
                <a:ln w="22225">
                  <a:solidFill>
                    <a:schemeClr val="accent2"/>
                  </a:solidFill>
                  <a:prstDash val="solid"/>
                </a:ln>
                <a:solidFill>
                  <a:srgbClr val="FF0000"/>
                </a:solidFill>
                <a:latin typeface="Palatino LT Std"/>
              </a:rPr>
              <a:t>reason</a:t>
            </a:r>
            <a:r>
              <a:rPr lang="en-US" sz="3600" b="1" i="1" dirty="0" err="1">
                <a:ln w="22225">
                  <a:solidFill>
                    <a:schemeClr val="accent2"/>
                  </a:solidFill>
                  <a:prstDash val="solid"/>
                </a:ln>
                <a:solidFill>
                  <a:srgbClr val="FF0000"/>
                </a:solidFill>
                <a:latin typeface="Palatino LT Std"/>
              </a:rPr>
              <a:t>b</a:t>
            </a:r>
            <a:r>
              <a:rPr lang="en-US" sz="4800" b="1" i="1" dirty="0">
                <a:ln w="22225">
                  <a:solidFill>
                    <a:schemeClr val="accent2"/>
                  </a:solidFill>
                  <a:prstDash val="solid"/>
                </a:ln>
                <a:solidFill>
                  <a:srgbClr val="FF0000"/>
                </a:solidFill>
                <a:latin typeface="Palatino LT Std"/>
              </a:rPr>
              <a:t> + . . . </a:t>
            </a:r>
            <a:r>
              <a:rPr lang="en-US" sz="4800" b="1" i="1" dirty="0" err="1">
                <a:ln w="22225">
                  <a:solidFill>
                    <a:schemeClr val="accent2"/>
                  </a:solidFill>
                  <a:prstDash val="solid"/>
                </a:ln>
                <a:solidFill>
                  <a:srgbClr val="FF0000"/>
                </a:solidFill>
                <a:latin typeface="Palatino LT Std"/>
              </a:rPr>
              <a:t>reason</a:t>
            </a:r>
            <a:r>
              <a:rPr lang="en-US" sz="3600" b="1" i="1" dirty="0" err="1">
                <a:ln w="22225">
                  <a:solidFill>
                    <a:schemeClr val="accent2"/>
                  </a:solidFill>
                  <a:prstDash val="solid"/>
                </a:ln>
                <a:solidFill>
                  <a:srgbClr val="FF0000"/>
                </a:solidFill>
                <a:latin typeface="Palatino LT Std"/>
              </a:rPr>
              <a:t>n</a:t>
            </a:r>
            <a:r>
              <a:rPr lang="en-US" sz="3600" b="1" i="1" dirty="0">
                <a:ln w="22225">
                  <a:solidFill>
                    <a:schemeClr val="accent2"/>
                  </a:solidFill>
                  <a:prstDash val="solid"/>
                </a:ln>
                <a:solidFill>
                  <a:srgbClr val="FF0000"/>
                </a:solidFill>
                <a:latin typeface="Palatino LT Std"/>
              </a:rPr>
              <a:t> </a:t>
            </a:r>
            <a:r>
              <a:rPr lang="en-US" sz="4800" b="1" dirty="0">
                <a:ln w="22225">
                  <a:solidFill>
                    <a:schemeClr val="accent2"/>
                  </a:solidFill>
                  <a:prstDash val="solid"/>
                </a:ln>
                <a:solidFill>
                  <a:srgbClr val="FF0000"/>
                </a:solidFill>
                <a:latin typeface="Palatino LT Std"/>
              </a:rPr>
              <a:t>∴ </a:t>
            </a:r>
            <a:r>
              <a:rPr lang="en-US" sz="4800" b="1" i="1" dirty="0">
                <a:ln w="22225">
                  <a:solidFill>
                    <a:schemeClr val="accent2"/>
                  </a:solidFill>
                  <a:prstDash val="solid"/>
                </a:ln>
                <a:solidFill>
                  <a:srgbClr val="FF0000"/>
                </a:solidFill>
                <a:latin typeface="Palatino LT Std"/>
              </a:rPr>
              <a:t>conclusion</a:t>
            </a:r>
            <a:r>
              <a:rPr lang="en-US" sz="4800" b="1" i="1" dirty="0">
                <a:ln w="22225">
                  <a:solidFill>
                    <a:schemeClr val="accent5">
                      <a:lumMod val="60000"/>
                      <a:lumOff val="40000"/>
                    </a:schemeClr>
                  </a:solidFill>
                  <a:prstDash val="solid"/>
                </a:ln>
                <a:solidFill>
                  <a:srgbClr val="FF0000"/>
                </a:solidFill>
                <a:latin typeface="Palatino LT Std"/>
              </a:rPr>
              <a:t>. </a:t>
            </a:r>
            <a:endParaRPr lang="en-US" sz="4800" b="1" dirty="0">
              <a:ln w="22225">
                <a:solidFill>
                  <a:schemeClr val="accent5">
                    <a:lumMod val="60000"/>
                    <a:lumOff val="40000"/>
                  </a:schemeClr>
                </a:solidFill>
                <a:prstDash val="solid"/>
              </a:ln>
              <a:solidFill>
                <a:srgbClr val="FF0000"/>
              </a:solidFill>
            </a:endParaRPr>
          </a:p>
        </p:txBody>
      </p:sp>
    </p:spTree>
    <p:extLst>
      <p:ext uri="{BB962C8B-B14F-4D97-AF65-F5344CB8AC3E}">
        <p14:creationId xmlns:p14="http://schemas.microsoft.com/office/powerpoint/2010/main" val="11079395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6979" y="1431758"/>
            <a:ext cx="8550442" cy="428321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idx="4294967295"/>
          </p:nvPr>
        </p:nvSpPr>
        <p:spPr>
          <a:xfrm>
            <a:off x="914400" y="357104"/>
            <a:ext cx="10515600" cy="1325563"/>
          </a:xfrm>
        </p:spPr>
        <p:txBody>
          <a:bodyPr>
            <a:normAutofit fontScale="90000"/>
          </a:bodyPr>
          <a:lstStyle/>
          <a:p>
            <a:r>
              <a:rPr lang="en-US" sz="3600" b="1" dirty="0">
                <a:solidFill>
                  <a:srgbClr val="FF0000"/>
                </a:solidFill>
              </a:rPr>
              <a:t>CONCEPT 3. EVALUATING THE BASIC PARTS OF AN ARGUMENT </a:t>
            </a:r>
            <a:r>
              <a:rPr lang="en-US" dirty="0">
                <a:solidFill>
                  <a:schemeClr val="accent5">
                    <a:lumMod val="75000"/>
                  </a:schemeClr>
                </a:solidFill>
              </a:rPr>
              <a:t/>
            </a:r>
            <a:br>
              <a:rPr lang="en-US" dirty="0">
                <a:solidFill>
                  <a:schemeClr val="accent5">
                    <a:lumMod val="75000"/>
                  </a:schemeClr>
                </a:solidFill>
              </a:rPr>
            </a:br>
            <a:endParaRPr lang="en-US" dirty="0">
              <a:solidFill>
                <a:schemeClr val="accent5">
                  <a:lumMod val="75000"/>
                </a:schemeClr>
              </a:solidFill>
            </a:endParaRPr>
          </a:p>
        </p:txBody>
      </p:sp>
    </p:spTree>
    <p:extLst>
      <p:ext uri="{BB962C8B-B14F-4D97-AF65-F5344CB8AC3E}">
        <p14:creationId xmlns:p14="http://schemas.microsoft.com/office/powerpoint/2010/main" val="11963535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5650" y="1739013"/>
            <a:ext cx="6025139" cy="3952451"/>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idx="4294967295"/>
          </p:nvPr>
        </p:nvSpPr>
        <p:spPr>
          <a:xfrm>
            <a:off x="762413" y="184150"/>
            <a:ext cx="10515600" cy="730250"/>
          </a:xfrm>
        </p:spPr>
        <p:txBody>
          <a:bodyPr>
            <a:normAutofit/>
          </a:bodyPr>
          <a:lstStyle/>
          <a:p>
            <a:r>
              <a:rPr lang="en-US" sz="3200" b="1" dirty="0">
                <a:solidFill>
                  <a:srgbClr val="FF0000"/>
                </a:solidFill>
              </a:rPr>
              <a:t>CONCEPT 4. UNDERSTANDING CLAIMS </a:t>
            </a:r>
            <a:endParaRPr lang="en-US" sz="3200" dirty="0">
              <a:solidFill>
                <a:srgbClr val="FF0000"/>
              </a:solidFill>
            </a:endParaRPr>
          </a:p>
        </p:txBody>
      </p:sp>
      <p:sp>
        <p:nvSpPr>
          <p:cNvPr id="4" name="Content Placeholder 3"/>
          <p:cNvSpPr>
            <a:spLocks noGrp="1"/>
          </p:cNvSpPr>
          <p:nvPr>
            <p:ph idx="4294967295"/>
          </p:nvPr>
        </p:nvSpPr>
        <p:spPr>
          <a:xfrm>
            <a:off x="882316" y="914400"/>
            <a:ext cx="10515600" cy="4351338"/>
          </a:xfrm>
        </p:spPr>
        <p:txBody>
          <a:bodyPr>
            <a:normAutofit/>
          </a:bodyPr>
          <a:lstStyle/>
          <a:p>
            <a:pPr marL="0" indent="0">
              <a:buNone/>
            </a:pPr>
            <a:r>
              <a:rPr lang="en-US" sz="2600" b="1" dirty="0">
                <a:solidFill>
                  <a:srgbClr val="FF0000"/>
                </a:solidFill>
              </a:rPr>
              <a:t>The claim is a declarative statement that asserts a conclusory position. </a:t>
            </a:r>
          </a:p>
        </p:txBody>
      </p:sp>
    </p:spTree>
    <p:extLst>
      <p:ext uri="{BB962C8B-B14F-4D97-AF65-F5344CB8AC3E}">
        <p14:creationId xmlns:p14="http://schemas.microsoft.com/office/powerpoint/2010/main" val="23267409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8005" y="565483"/>
            <a:ext cx="11561491" cy="5038725"/>
          </a:xfrm>
          <a:prstGeom prst="rect">
            <a:avLst/>
          </a:prstGeom>
          <a:ln w="889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3896366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0" y="500063"/>
            <a:ext cx="10515600" cy="538162"/>
          </a:xfrm>
        </p:spPr>
        <p:txBody>
          <a:bodyPr>
            <a:normAutofit fontScale="90000"/>
          </a:bodyPr>
          <a:lstStyle/>
          <a:p>
            <a:r>
              <a:rPr lang="en-US" sz="3600" b="1" dirty="0">
                <a:solidFill>
                  <a:srgbClr val="FF0000"/>
                </a:solidFill>
              </a:rPr>
              <a:t>CONCEPT 5. BUILDING EVIDENCE </a:t>
            </a:r>
            <a:r>
              <a:rPr lang="en-US" sz="3600" dirty="0">
                <a:solidFill>
                  <a:schemeClr val="accent5">
                    <a:lumMod val="75000"/>
                  </a:schemeClr>
                </a:solidFill>
              </a:rPr>
              <a:t/>
            </a:r>
            <a:br>
              <a:rPr lang="en-US" sz="3600" dirty="0">
                <a:solidFill>
                  <a:schemeClr val="accent5">
                    <a:lumMod val="75000"/>
                  </a:schemeClr>
                </a:solidFill>
              </a:rPr>
            </a:br>
            <a:endParaRPr lang="en-US" sz="3600" dirty="0">
              <a:solidFill>
                <a:schemeClr val="accent5">
                  <a:lumMod val="75000"/>
                </a:schemeClr>
              </a:solidFill>
            </a:endParaRPr>
          </a:p>
        </p:txBody>
      </p:sp>
      <p:graphicFrame>
        <p:nvGraphicFramePr>
          <p:cNvPr id="4" name="Content Placeholder 3"/>
          <p:cNvGraphicFramePr>
            <a:graphicFrameLocks noGrp="1"/>
          </p:cNvGraphicFramePr>
          <p:nvPr>
            <p:ph idx="4294967295"/>
            <p:extLst>
              <p:ext uri="{D42A27DB-BD31-4B8C-83A1-F6EECF244321}">
                <p14:modId xmlns:p14="http://schemas.microsoft.com/office/powerpoint/2010/main" val="3682283262"/>
              </p:ext>
            </p:extLst>
          </p:nvPr>
        </p:nvGraphicFramePr>
        <p:xfrm>
          <a:off x="553452" y="1038225"/>
          <a:ext cx="10515600" cy="50434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847436049"/>
      </p:ext>
    </p:extLst>
  </p:cSld>
  <p:clrMapOvr>
    <a:masterClrMapping/>
  </p:clrMapOvr>
</p:sld>
</file>

<file path=ppt/theme/theme1.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511</TotalTime>
  <Words>1742</Words>
  <Application>Microsoft Office PowerPoint</Application>
  <PresentationFormat>Custom</PresentationFormat>
  <Paragraphs>105</Paragraphs>
  <Slides>12</Slides>
  <Notes>12</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2_Office Theme</vt:lpstr>
      <vt:lpstr>1_Office Theme</vt:lpstr>
      <vt:lpstr>The Literature Review 3rd edition</vt:lpstr>
      <vt:lpstr>Step Two: Develop the Tools of Argumentation</vt:lpstr>
      <vt:lpstr>PowerPoint Presentation</vt:lpstr>
      <vt:lpstr>CONCEPT 1. BUILDING THE CASE FOR A LITERATURE REVIEW – The Implicative Argument</vt:lpstr>
      <vt:lpstr>CONCEPT 2. Arguments- The Basics</vt:lpstr>
      <vt:lpstr>CONCEPT 3. EVALUATING THE BASIC PARTS OF AN ARGUMENT  </vt:lpstr>
      <vt:lpstr>CONCEPT 4. UNDERSTANDING CLAIMS </vt:lpstr>
      <vt:lpstr>PowerPoint Presentation</vt:lpstr>
      <vt:lpstr>CONCEPT 5. BUILDING EVIDENCE  </vt:lpstr>
      <vt:lpstr>CONCEPT 6. WARRANT—LOGICALLY CONNECTING THE EVIDENCE TO THE CLAIM  </vt:lpstr>
      <vt:lpstr>CONCEPT 7. COMPLEX CLAIMS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Larry Machi</dc:creator>
  <cp:lastModifiedBy>Irwin, Kaitlyn</cp:lastModifiedBy>
  <cp:revision>45</cp:revision>
  <cp:lastPrinted>2016-09-25T13:14:09Z</cp:lastPrinted>
  <dcterms:created xsi:type="dcterms:W3CDTF">2016-09-15T23:45:58Z</dcterms:created>
  <dcterms:modified xsi:type="dcterms:W3CDTF">2016-10-18T22:19:30Z</dcterms:modified>
</cp:coreProperties>
</file>