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2"/>
  </p:notesMasterIdLst>
  <p:sldIdLst>
    <p:sldId id="261" r:id="rId2"/>
    <p:sldId id="265" r:id="rId3"/>
    <p:sldId id="266" r:id="rId4"/>
    <p:sldId id="267" r:id="rId5"/>
    <p:sldId id="268" r:id="rId6"/>
    <p:sldId id="269" r:id="rId7"/>
    <p:sldId id="270" r:id="rId8"/>
    <p:sldId id="271" r:id="rId9"/>
    <p:sldId id="272" r:id="rId10"/>
    <p:sldId id="273" r:id="rId1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0004"/>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6368" autoAdjust="0"/>
  </p:normalViewPr>
  <p:slideViewPr>
    <p:cSldViewPr snapToGrid="0" snapToObjects="1">
      <p:cViewPr varScale="1">
        <p:scale>
          <a:sx n="93" d="100"/>
          <a:sy n="93" d="100"/>
        </p:scale>
        <p:origin x="-2154" y="-90"/>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99" d="100"/>
          <a:sy n="99" d="100"/>
        </p:scale>
        <p:origin x="3570" y="7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033F26B-B252-4E77-9E10-16169A416E78}"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52A0CB81-EEDB-4DDA-8B33-B660B0CD0E8A}">
      <dgm:prSet phldrT="[Text]"/>
      <dgm:spPr>
        <a:solidFill>
          <a:schemeClr val="accent1">
            <a:lumMod val="60000"/>
            <a:lumOff val="40000"/>
          </a:schemeClr>
        </a:solidFill>
      </dgm:spPr>
      <dgm:t>
        <a:bodyPr/>
        <a:lstStyle/>
        <a:p>
          <a:r>
            <a:rPr lang="en-US" dirty="0">
              <a:solidFill>
                <a:schemeClr val="tx1"/>
              </a:solidFill>
            </a:rPr>
            <a:t>Know your librarian</a:t>
          </a:r>
        </a:p>
      </dgm:t>
    </dgm:pt>
    <dgm:pt modelId="{A4C73184-40A1-4007-A7F2-7EF9C588354E}" type="parTrans" cxnId="{FFC2596C-E4DD-4D16-A296-8F4FA36AC1BA}">
      <dgm:prSet/>
      <dgm:spPr/>
      <dgm:t>
        <a:bodyPr/>
        <a:lstStyle/>
        <a:p>
          <a:endParaRPr lang="en-US"/>
        </a:p>
      </dgm:t>
    </dgm:pt>
    <dgm:pt modelId="{B3D6448C-237A-41BD-82FC-39C99457721C}" type="sibTrans" cxnId="{FFC2596C-E4DD-4D16-A296-8F4FA36AC1BA}">
      <dgm:prSet/>
      <dgm:spPr/>
      <dgm:t>
        <a:bodyPr/>
        <a:lstStyle/>
        <a:p>
          <a:endParaRPr lang="en-US"/>
        </a:p>
      </dgm:t>
    </dgm:pt>
    <dgm:pt modelId="{88C69187-BBF2-4E81-BD70-9A5B147F735E}">
      <dgm:prSet phldrT="[Text]" custT="1"/>
      <dgm:spPr>
        <a:solidFill>
          <a:schemeClr val="accent1">
            <a:lumMod val="60000"/>
            <a:lumOff val="40000"/>
          </a:schemeClr>
        </a:solidFill>
      </dgm:spPr>
      <dgm:t>
        <a:bodyPr/>
        <a:lstStyle/>
        <a:p>
          <a:r>
            <a:rPr lang="en-US" sz="1600" dirty="0"/>
            <a:t>Consult with the research librarian early and often.</a:t>
          </a:r>
        </a:p>
      </dgm:t>
    </dgm:pt>
    <dgm:pt modelId="{76DE204A-4B62-43A1-864E-B1D915AE0C1E}" type="parTrans" cxnId="{C8C59145-B7FA-40CD-86F8-3DF2BDD3E795}">
      <dgm:prSet/>
      <dgm:spPr/>
      <dgm:t>
        <a:bodyPr/>
        <a:lstStyle/>
        <a:p>
          <a:endParaRPr lang="en-US"/>
        </a:p>
      </dgm:t>
    </dgm:pt>
    <dgm:pt modelId="{FA44D2FB-54CB-45F2-B6FE-0C66868237D3}" type="sibTrans" cxnId="{C8C59145-B7FA-40CD-86F8-3DF2BDD3E795}">
      <dgm:prSet/>
      <dgm:spPr/>
      <dgm:t>
        <a:bodyPr/>
        <a:lstStyle/>
        <a:p>
          <a:endParaRPr lang="en-US"/>
        </a:p>
      </dgm:t>
    </dgm:pt>
    <dgm:pt modelId="{FA793C5F-7E34-43B0-87BE-7E9051546A98}">
      <dgm:prSet phldrT="[Text]" custT="1"/>
      <dgm:spPr>
        <a:solidFill>
          <a:schemeClr val="accent1">
            <a:lumMod val="60000"/>
            <a:lumOff val="40000"/>
          </a:schemeClr>
        </a:solidFill>
      </dgm:spPr>
      <dgm:t>
        <a:bodyPr/>
        <a:lstStyle/>
        <a:p>
          <a:r>
            <a:rPr lang="en-US" sz="1600" dirty="0"/>
            <a:t>Develop a positive working relationship .</a:t>
          </a:r>
        </a:p>
      </dgm:t>
    </dgm:pt>
    <dgm:pt modelId="{FB139E16-BB82-4BBD-A8BB-DA8E4A7E9FA1}" type="parTrans" cxnId="{C41410A5-3F71-42D9-900E-D6D35B22AF1C}">
      <dgm:prSet/>
      <dgm:spPr/>
      <dgm:t>
        <a:bodyPr/>
        <a:lstStyle/>
        <a:p>
          <a:endParaRPr lang="en-US"/>
        </a:p>
      </dgm:t>
    </dgm:pt>
    <dgm:pt modelId="{B06E6E03-1A77-47E0-B10F-A45CE0E4C470}" type="sibTrans" cxnId="{C41410A5-3F71-42D9-900E-D6D35B22AF1C}">
      <dgm:prSet/>
      <dgm:spPr/>
      <dgm:t>
        <a:bodyPr/>
        <a:lstStyle/>
        <a:p>
          <a:endParaRPr lang="en-US"/>
        </a:p>
      </dgm:t>
    </dgm:pt>
    <dgm:pt modelId="{D4A609CE-D316-4F66-9E02-B27CFA5766DF}">
      <dgm:prSet phldrT="[Text]"/>
      <dgm:spPr>
        <a:solidFill>
          <a:schemeClr val="accent1">
            <a:lumMod val="60000"/>
            <a:lumOff val="40000"/>
          </a:schemeClr>
        </a:solidFill>
      </dgm:spPr>
      <dgm:t>
        <a:bodyPr/>
        <a:lstStyle/>
        <a:p>
          <a:r>
            <a:rPr lang="en-US" dirty="0">
              <a:solidFill>
                <a:schemeClr val="tx1"/>
              </a:solidFill>
            </a:rPr>
            <a:t>Be purposeful</a:t>
          </a:r>
        </a:p>
      </dgm:t>
    </dgm:pt>
    <dgm:pt modelId="{A5EAD4A4-DF58-40A7-A91A-3E696FE737F3}" type="parTrans" cxnId="{EA649C45-02AB-4DB4-9E27-75B47D355F8D}">
      <dgm:prSet/>
      <dgm:spPr/>
      <dgm:t>
        <a:bodyPr/>
        <a:lstStyle/>
        <a:p>
          <a:endParaRPr lang="en-US"/>
        </a:p>
      </dgm:t>
    </dgm:pt>
    <dgm:pt modelId="{DF7BC2FA-225F-4683-92DE-4AC6BE0EC425}" type="sibTrans" cxnId="{EA649C45-02AB-4DB4-9E27-75B47D355F8D}">
      <dgm:prSet/>
      <dgm:spPr/>
      <dgm:t>
        <a:bodyPr/>
        <a:lstStyle/>
        <a:p>
          <a:endParaRPr lang="en-US"/>
        </a:p>
      </dgm:t>
    </dgm:pt>
    <dgm:pt modelId="{0DBFB850-4245-4050-953C-6972613D7E0B}">
      <dgm:prSet phldrT="[Text]" custT="1"/>
      <dgm:spPr>
        <a:solidFill>
          <a:schemeClr val="accent1">
            <a:lumMod val="60000"/>
            <a:lumOff val="40000"/>
          </a:schemeClr>
        </a:solidFill>
      </dgm:spPr>
      <dgm:t>
        <a:bodyPr/>
        <a:lstStyle/>
        <a:p>
          <a:r>
            <a:rPr lang="en-US" sz="1600" dirty="0"/>
            <a:t>Have a clear plan and purpose for every library visit.</a:t>
          </a:r>
        </a:p>
      </dgm:t>
    </dgm:pt>
    <dgm:pt modelId="{A914881D-DA07-4CA8-B052-DEE76E5C7CFC}" type="parTrans" cxnId="{F3074186-BCE4-464C-8C51-6A2C0D76F2F6}">
      <dgm:prSet/>
      <dgm:spPr/>
      <dgm:t>
        <a:bodyPr/>
        <a:lstStyle/>
        <a:p>
          <a:endParaRPr lang="en-US"/>
        </a:p>
      </dgm:t>
    </dgm:pt>
    <dgm:pt modelId="{0CD3C637-CF8E-419F-8F99-FD0AB0720310}" type="sibTrans" cxnId="{F3074186-BCE4-464C-8C51-6A2C0D76F2F6}">
      <dgm:prSet/>
      <dgm:spPr/>
      <dgm:t>
        <a:bodyPr/>
        <a:lstStyle/>
        <a:p>
          <a:endParaRPr lang="en-US"/>
        </a:p>
      </dgm:t>
    </dgm:pt>
    <dgm:pt modelId="{BDCE3F7A-14ED-4D7D-92FF-5BECB36BD523}">
      <dgm:prSet phldrT="[Text]"/>
      <dgm:spPr>
        <a:solidFill>
          <a:schemeClr val="accent1">
            <a:lumMod val="60000"/>
            <a:lumOff val="40000"/>
          </a:schemeClr>
        </a:solidFill>
      </dgm:spPr>
      <dgm:t>
        <a:bodyPr/>
        <a:lstStyle/>
        <a:p>
          <a:r>
            <a:rPr lang="en-US" dirty="0">
              <a:solidFill>
                <a:schemeClr val="tx1"/>
              </a:solidFill>
            </a:rPr>
            <a:t>Preparation equals efficiency</a:t>
          </a:r>
        </a:p>
      </dgm:t>
    </dgm:pt>
    <dgm:pt modelId="{F4CF5541-0FFC-4578-B4B8-19E5D96D0C0F}" type="parTrans" cxnId="{7F89BE15-FFB5-41A4-B5FB-8A57FBF3758C}">
      <dgm:prSet/>
      <dgm:spPr/>
      <dgm:t>
        <a:bodyPr/>
        <a:lstStyle/>
        <a:p>
          <a:endParaRPr lang="en-US"/>
        </a:p>
      </dgm:t>
    </dgm:pt>
    <dgm:pt modelId="{72D5E6C8-C358-4B40-86C3-E62B5A5CA4A8}" type="sibTrans" cxnId="{7F89BE15-FFB5-41A4-B5FB-8A57FBF3758C}">
      <dgm:prSet/>
      <dgm:spPr/>
      <dgm:t>
        <a:bodyPr/>
        <a:lstStyle/>
        <a:p>
          <a:endParaRPr lang="en-US"/>
        </a:p>
      </dgm:t>
    </dgm:pt>
    <dgm:pt modelId="{9C450F46-F993-4293-AE82-1A2E6C3F80FF}">
      <dgm:prSet phldrT="[Text]" custT="1"/>
      <dgm:spPr>
        <a:solidFill>
          <a:schemeClr val="accent1">
            <a:lumMod val="60000"/>
            <a:lumOff val="40000"/>
          </a:schemeClr>
        </a:solidFill>
      </dgm:spPr>
      <dgm:t>
        <a:bodyPr/>
        <a:lstStyle/>
        <a:p>
          <a:r>
            <a:rPr lang="en-US" sz="1600" dirty="0"/>
            <a:t>Develop and organize your cataloging and documenting tools first.</a:t>
          </a:r>
        </a:p>
      </dgm:t>
    </dgm:pt>
    <dgm:pt modelId="{5BB2BF89-D208-4FA9-A5DF-E1E5DDDD4757}" type="parTrans" cxnId="{0C217B6B-F60D-4ABE-938A-170EBC0180DD}">
      <dgm:prSet/>
      <dgm:spPr/>
      <dgm:t>
        <a:bodyPr/>
        <a:lstStyle/>
        <a:p>
          <a:endParaRPr lang="en-US"/>
        </a:p>
      </dgm:t>
    </dgm:pt>
    <dgm:pt modelId="{56556195-8685-496A-ADA9-C0E4E00E3AFF}" type="sibTrans" cxnId="{0C217B6B-F60D-4ABE-938A-170EBC0180DD}">
      <dgm:prSet/>
      <dgm:spPr/>
      <dgm:t>
        <a:bodyPr/>
        <a:lstStyle/>
        <a:p>
          <a:endParaRPr lang="en-US"/>
        </a:p>
      </dgm:t>
    </dgm:pt>
    <dgm:pt modelId="{BF2F17B8-206C-4114-9A7C-2ED71CB79102}">
      <dgm:prSet phldrT="[Text]" custT="1"/>
      <dgm:spPr>
        <a:solidFill>
          <a:schemeClr val="accent1">
            <a:lumMod val="60000"/>
            <a:lumOff val="40000"/>
          </a:schemeClr>
        </a:solidFill>
      </dgm:spPr>
      <dgm:t>
        <a:bodyPr/>
        <a:lstStyle/>
        <a:p>
          <a:r>
            <a:rPr lang="en-US" sz="1600" dirty="0"/>
            <a:t>The research librarian is a mentor and a guide.</a:t>
          </a:r>
          <a:endParaRPr lang="en-US" sz="1200" dirty="0"/>
        </a:p>
      </dgm:t>
    </dgm:pt>
    <dgm:pt modelId="{CF9408BE-AB3F-4335-9B7B-29C376D4D942}" type="parTrans" cxnId="{98DA7B68-802F-4188-BF0F-3FF5F78EB6DE}">
      <dgm:prSet/>
      <dgm:spPr/>
      <dgm:t>
        <a:bodyPr/>
        <a:lstStyle/>
        <a:p>
          <a:endParaRPr lang="en-US"/>
        </a:p>
      </dgm:t>
    </dgm:pt>
    <dgm:pt modelId="{47BA673D-1B88-4E71-96FA-68E73E0802CB}" type="sibTrans" cxnId="{98DA7B68-802F-4188-BF0F-3FF5F78EB6DE}">
      <dgm:prSet/>
      <dgm:spPr/>
      <dgm:t>
        <a:bodyPr/>
        <a:lstStyle/>
        <a:p>
          <a:endParaRPr lang="en-US"/>
        </a:p>
      </dgm:t>
    </dgm:pt>
    <dgm:pt modelId="{AC539409-D524-4598-8C88-076E21AF117B}">
      <dgm:prSet phldrT="[Text]" custT="1"/>
      <dgm:spPr>
        <a:solidFill>
          <a:schemeClr val="accent1">
            <a:lumMod val="60000"/>
            <a:lumOff val="40000"/>
          </a:schemeClr>
        </a:solidFill>
      </dgm:spPr>
      <dgm:t>
        <a:bodyPr/>
        <a:lstStyle/>
        <a:p>
          <a:r>
            <a:rPr lang="en-US" sz="1600" dirty="0"/>
            <a:t>Know what you are looking for and where to get it.</a:t>
          </a:r>
        </a:p>
      </dgm:t>
    </dgm:pt>
    <dgm:pt modelId="{C0FF7C2D-D5FA-4B32-BE91-FD5CAD905F4F}" type="parTrans" cxnId="{DB545509-173E-4E9B-AAD0-B79406F55EC8}">
      <dgm:prSet/>
      <dgm:spPr/>
      <dgm:t>
        <a:bodyPr/>
        <a:lstStyle/>
        <a:p>
          <a:endParaRPr lang="en-US"/>
        </a:p>
      </dgm:t>
    </dgm:pt>
    <dgm:pt modelId="{BFE5BDA7-2301-4ABC-AFCF-24A628F9BA1F}" type="sibTrans" cxnId="{DB545509-173E-4E9B-AAD0-B79406F55EC8}">
      <dgm:prSet/>
      <dgm:spPr/>
      <dgm:t>
        <a:bodyPr/>
        <a:lstStyle/>
        <a:p>
          <a:endParaRPr lang="en-US"/>
        </a:p>
      </dgm:t>
    </dgm:pt>
    <dgm:pt modelId="{BFE3D28B-37C7-471C-8FAD-A189223EA0C2}">
      <dgm:prSet phldrT="[Text]" custT="1"/>
      <dgm:spPr>
        <a:solidFill>
          <a:schemeClr val="accent1">
            <a:lumMod val="60000"/>
            <a:lumOff val="40000"/>
          </a:schemeClr>
        </a:solidFill>
      </dgm:spPr>
      <dgm:t>
        <a:bodyPr/>
        <a:lstStyle/>
        <a:p>
          <a:r>
            <a:rPr lang="en-US" sz="1600" dirty="0"/>
            <a:t>Have strategy for your library research.</a:t>
          </a:r>
        </a:p>
      </dgm:t>
    </dgm:pt>
    <dgm:pt modelId="{1A1475DE-0033-4375-9A5C-8F078B93187D}" type="parTrans" cxnId="{B9F484C8-31E4-4FE1-9FA2-B106CBCBF518}">
      <dgm:prSet/>
      <dgm:spPr/>
      <dgm:t>
        <a:bodyPr/>
        <a:lstStyle/>
        <a:p>
          <a:endParaRPr lang="en-US"/>
        </a:p>
      </dgm:t>
    </dgm:pt>
    <dgm:pt modelId="{7094B479-AB87-4CDF-B208-DFFFB5D9CFC9}" type="sibTrans" cxnId="{B9F484C8-31E4-4FE1-9FA2-B106CBCBF518}">
      <dgm:prSet/>
      <dgm:spPr/>
      <dgm:t>
        <a:bodyPr/>
        <a:lstStyle/>
        <a:p>
          <a:endParaRPr lang="en-US"/>
        </a:p>
      </dgm:t>
    </dgm:pt>
    <dgm:pt modelId="{5B353AF3-1FA2-4FA0-9232-D19269B0A0E6}">
      <dgm:prSet phldrT="[Text]" custT="1"/>
      <dgm:spPr>
        <a:solidFill>
          <a:schemeClr val="accent1">
            <a:lumMod val="60000"/>
            <a:lumOff val="40000"/>
          </a:schemeClr>
        </a:solidFill>
      </dgm:spPr>
      <dgm:t>
        <a:bodyPr/>
        <a:lstStyle/>
        <a:p>
          <a:r>
            <a:rPr lang="en-US" sz="1600" dirty="0"/>
            <a:t>Have a schedule of work and specific outcomes .</a:t>
          </a:r>
        </a:p>
      </dgm:t>
    </dgm:pt>
    <dgm:pt modelId="{5A415D3E-17C7-489A-9185-CA8EC7E47611}" type="parTrans" cxnId="{45EF8921-F013-4B77-85F5-EC64067AE022}">
      <dgm:prSet/>
      <dgm:spPr/>
      <dgm:t>
        <a:bodyPr/>
        <a:lstStyle/>
        <a:p>
          <a:endParaRPr lang="en-US"/>
        </a:p>
      </dgm:t>
    </dgm:pt>
    <dgm:pt modelId="{CC61290D-1F45-4B8A-AA58-E0381EF79CA6}" type="sibTrans" cxnId="{45EF8921-F013-4B77-85F5-EC64067AE022}">
      <dgm:prSet/>
      <dgm:spPr/>
      <dgm:t>
        <a:bodyPr/>
        <a:lstStyle/>
        <a:p>
          <a:endParaRPr lang="en-US"/>
        </a:p>
      </dgm:t>
    </dgm:pt>
    <dgm:pt modelId="{F60BBD0B-7CB1-4502-92A0-5E3ACC71779A}">
      <dgm:prSet phldrT="[Text]" custT="1"/>
      <dgm:spPr>
        <a:solidFill>
          <a:schemeClr val="accent1">
            <a:lumMod val="60000"/>
            <a:lumOff val="40000"/>
          </a:schemeClr>
        </a:solidFill>
      </dgm:spPr>
      <dgm:t>
        <a:bodyPr/>
        <a:lstStyle/>
        <a:p>
          <a:r>
            <a:rPr lang="en-US" sz="1600" dirty="0"/>
            <a:t>Before ending the session, plan the next steps.</a:t>
          </a:r>
          <a:endParaRPr lang="en-US" sz="1200" dirty="0"/>
        </a:p>
      </dgm:t>
    </dgm:pt>
    <dgm:pt modelId="{A954E63A-9117-44CD-9D1A-CC51433E7B1C}" type="parTrans" cxnId="{43FB59C8-D1C3-4399-9DA5-BFE240BD2DA4}">
      <dgm:prSet/>
      <dgm:spPr/>
      <dgm:t>
        <a:bodyPr/>
        <a:lstStyle/>
        <a:p>
          <a:endParaRPr lang="en-US"/>
        </a:p>
      </dgm:t>
    </dgm:pt>
    <dgm:pt modelId="{BB26E543-C96F-44FC-B09E-583D9E023C70}" type="sibTrans" cxnId="{43FB59C8-D1C3-4399-9DA5-BFE240BD2DA4}">
      <dgm:prSet/>
      <dgm:spPr/>
      <dgm:t>
        <a:bodyPr/>
        <a:lstStyle/>
        <a:p>
          <a:endParaRPr lang="en-US"/>
        </a:p>
      </dgm:t>
    </dgm:pt>
    <dgm:pt modelId="{81CE00F4-59CA-42DD-9007-F9CB2546169D}">
      <dgm:prSet phldrT="[Text]" custT="1"/>
      <dgm:spPr>
        <a:solidFill>
          <a:schemeClr val="accent1">
            <a:lumMod val="60000"/>
            <a:lumOff val="40000"/>
          </a:schemeClr>
        </a:solidFill>
      </dgm:spPr>
      <dgm:t>
        <a:bodyPr/>
        <a:lstStyle/>
        <a:p>
          <a:r>
            <a:rPr lang="en-US" sz="1600" dirty="0"/>
            <a:t>Use cataloging tools to codify the library  materials  for easy reference and identification.</a:t>
          </a:r>
        </a:p>
      </dgm:t>
    </dgm:pt>
    <dgm:pt modelId="{8C996BA5-2A15-4DE7-A8C2-F6C8DB957B27}" type="parTrans" cxnId="{04492949-A2F9-40FE-B035-17628222F8DF}">
      <dgm:prSet/>
      <dgm:spPr/>
      <dgm:t>
        <a:bodyPr/>
        <a:lstStyle/>
        <a:p>
          <a:endParaRPr lang="en-US"/>
        </a:p>
      </dgm:t>
    </dgm:pt>
    <dgm:pt modelId="{DB29FD27-D47C-42B0-A1D0-633AAA103A90}" type="sibTrans" cxnId="{04492949-A2F9-40FE-B035-17628222F8DF}">
      <dgm:prSet/>
      <dgm:spPr/>
      <dgm:t>
        <a:bodyPr/>
        <a:lstStyle/>
        <a:p>
          <a:endParaRPr lang="en-US"/>
        </a:p>
      </dgm:t>
    </dgm:pt>
    <dgm:pt modelId="{6695BA69-ABEB-4F5E-BC6F-B30EA1D041EE}">
      <dgm:prSet phldrT="[Text]" custT="1"/>
      <dgm:spPr>
        <a:solidFill>
          <a:schemeClr val="accent1">
            <a:lumMod val="60000"/>
            <a:lumOff val="40000"/>
          </a:schemeClr>
        </a:solidFill>
      </dgm:spPr>
      <dgm:t>
        <a:bodyPr/>
        <a:lstStyle/>
        <a:p>
          <a:r>
            <a:rPr lang="en-US" sz="1600" dirty="0"/>
            <a:t>Use documentation tools to store notes, quotes, and abstracts  on the library material you are collecting.</a:t>
          </a:r>
        </a:p>
      </dgm:t>
    </dgm:pt>
    <dgm:pt modelId="{0FEB1B0C-3506-4D28-A7CB-B0D8A86EEEBE}" type="parTrans" cxnId="{C3EB6229-2CCB-48B2-B8CF-72109CF06CD6}">
      <dgm:prSet/>
      <dgm:spPr/>
      <dgm:t>
        <a:bodyPr/>
        <a:lstStyle/>
        <a:p>
          <a:endParaRPr lang="en-US"/>
        </a:p>
      </dgm:t>
    </dgm:pt>
    <dgm:pt modelId="{119B4FA3-E07F-4591-8E3B-D21B22AF0A5B}" type="sibTrans" cxnId="{C3EB6229-2CCB-48B2-B8CF-72109CF06CD6}">
      <dgm:prSet/>
      <dgm:spPr/>
      <dgm:t>
        <a:bodyPr/>
        <a:lstStyle/>
        <a:p>
          <a:endParaRPr lang="en-US"/>
        </a:p>
      </dgm:t>
    </dgm:pt>
    <dgm:pt modelId="{1945DA06-E375-4BE5-AAB3-75F372BA5613}">
      <dgm:prSet phldrT="[Text]" custT="1"/>
      <dgm:spPr>
        <a:solidFill>
          <a:schemeClr val="accent1">
            <a:lumMod val="60000"/>
            <a:lumOff val="40000"/>
          </a:schemeClr>
        </a:solidFill>
      </dgm:spPr>
      <dgm:t>
        <a:bodyPr/>
        <a:lstStyle/>
        <a:p>
          <a:r>
            <a:rPr lang="en-US" sz="1600" dirty="0"/>
            <a:t>Build a system for information collection, documentation, and retrieval.</a:t>
          </a:r>
        </a:p>
      </dgm:t>
    </dgm:pt>
    <dgm:pt modelId="{A6255FD5-D397-489B-BC2E-AAA79A0947C7}" type="parTrans" cxnId="{3AB4D5B0-27B4-4B19-B3F7-B9D9CAF59D69}">
      <dgm:prSet/>
      <dgm:spPr/>
      <dgm:t>
        <a:bodyPr/>
        <a:lstStyle/>
        <a:p>
          <a:endParaRPr lang="en-US"/>
        </a:p>
      </dgm:t>
    </dgm:pt>
    <dgm:pt modelId="{B82AD0FC-0E05-49C8-B30E-8E4D50A79095}" type="sibTrans" cxnId="{3AB4D5B0-27B4-4B19-B3F7-B9D9CAF59D69}">
      <dgm:prSet/>
      <dgm:spPr/>
      <dgm:t>
        <a:bodyPr/>
        <a:lstStyle/>
        <a:p>
          <a:endParaRPr lang="en-US"/>
        </a:p>
      </dgm:t>
    </dgm:pt>
    <dgm:pt modelId="{CE01494E-5C91-459E-B62A-D6EADEB6CF9E}" type="pres">
      <dgm:prSet presAssocID="{0033F26B-B252-4E77-9E10-16169A416E78}" presName="Name0" presStyleCnt="0">
        <dgm:presLayoutVars>
          <dgm:dir/>
          <dgm:animLvl val="lvl"/>
          <dgm:resizeHandles val="exact"/>
        </dgm:presLayoutVars>
      </dgm:prSet>
      <dgm:spPr/>
      <dgm:t>
        <a:bodyPr/>
        <a:lstStyle/>
        <a:p>
          <a:endParaRPr lang="en-US"/>
        </a:p>
      </dgm:t>
    </dgm:pt>
    <dgm:pt modelId="{F3E21D8F-9547-45BB-9DB4-4F6AE9082291}" type="pres">
      <dgm:prSet presAssocID="{52A0CB81-EEDB-4DDA-8B33-B660B0CD0E8A}" presName="linNode" presStyleCnt="0"/>
      <dgm:spPr/>
    </dgm:pt>
    <dgm:pt modelId="{F4171832-FCB3-4E57-B605-F650560C6702}" type="pres">
      <dgm:prSet presAssocID="{52A0CB81-EEDB-4DDA-8B33-B660B0CD0E8A}" presName="parentText" presStyleLbl="node1" presStyleIdx="0" presStyleCnt="3" custScaleX="98616">
        <dgm:presLayoutVars>
          <dgm:chMax val="1"/>
          <dgm:bulletEnabled val="1"/>
        </dgm:presLayoutVars>
      </dgm:prSet>
      <dgm:spPr/>
      <dgm:t>
        <a:bodyPr/>
        <a:lstStyle/>
        <a:p>
          <a:endParaRPr lang="en-US"/>
        </a:p>
      </dgm:t>
    </dgm:pt>
    <dgm:pt modelId="{626452AB-0294-4D9F-A8D8-0D3AAFE7EB98}" type="pres">
      <dgm:prSet presAssocID="{52A0CB81-EEDB-4DDA-8B33-B660B0CD0E8A}" presName="descendantText" presStyleLbl="alignAccFollowNode1" presStyleIdx="0" presStyleCnt="3" custScaleX="252723">
        <dgm:presLayoutVars>
          <dgm:bulletEnabled val="1"/>
        </dgm:presLayoutVars>
      </dgm:prSet>
      <dgm:spPr/>
      <dgm:t>
        <a:bodyPr/>
        <a:lstStyle/>
        <a:p>
          <a:endParaRPr lang="en-US"/>
        </a:p>
      </dgm:t>
    </dgm:pt>
    <dgm:pt modelId="{EFC83D7D-6567-4A56-8808-7A0991B7CF22}" type="pres">
      <dgm:prSet presAssocID="{B3D6448C-237A-41BD-82FC-39C99457721C}" presName="sp" presStyleCnt="0"/>
      <dgm:spPr/>
    </dgm:pt>
    <dgm:pt modelId="{098DF69C-6C4A-45E5-829D-1CEC053ACD09}" type="pres">
      <dgm:prSet presAssocID="{D4A609CE-D316-4F66-9E02-B27CFA5766DF}" presName="linNode" presStyleCnt="0"/>
      <dgm:spPr/>
    </dgm:pt>
    <dgm:pt modelId="{8241F5D3-CF07-485A-8DFF-A70FF0B74DAF}" type="pres">
      <dgm:prSet presAssocID="{D4A609CE-D316-4F66-9E02-B27CFA5766DF}" presName="parentText" presStyleLbl="node1" presStyleIdx="1" presStyleCnt="3" custScaleX="69928" custLinFactNeighborY="-1300">
        <dgm:presLayoutVars>
          <dgm:chMax val="1"/>
          <dgm:bulletEnabled val="1"/>
        </dgm:presLayoutVars>
      </dgm:prSet>
      <dgm:spPr/>
      <dgm:t>
        <a:bodyPr/>
        <a:lstStyle/>
        <a:p>
          <a:endParaRPr lang="en-US"/>
        </a:p>
      </dgm:t>
    </dgm:pt>
    <dgm:pt modelId="{3F712BC2-1E33-49B1-A09B-75B012750C53}" type="pres">
      <dgm:prSet presAssocID="{D4A609CE-D316-4F66-9E02-B27CFA5766DF}" presName="descendantText" presStyleLbl="alignAccFollowNode1" presStyleIdx="1" presStyleCnt="3" custScaleX="183999" custScaleY="116813">
        <dgm:presLayoutVars>
          <dgm:bulletEnabled val="1"/>
        </dgm:presLayoutVars>
      </dgm:prSet>
      <dgm:spPr/>
      <dgm:t>
        <a:bodyPr/>
        <a:lstStyle/>
        <a:p>
          <a:endParaRPr lang="en-US"/>
        </a:p>
      </dgm:t>
    </dgm:pt>
    <dgm:pt modelId="{019FF9C1-0356-4106-B16C-1C50D6F6680D}" type="pres">
      <dgm:prSet presAssocID="{DF7BC2FA-225F-4683-92DE-4AC6BE0EC425}" presName="sp" presStyleCnt="0"/>
      <dgm:spPr/>
    </dgm:pt>
    <dgm:pt modelId="{A58F1C9E-26F6-480A-8F87-58580362151C}" type="pres">
      <dgm:prSet presAssocID="{BDCE3F7A-14ED-4D7D-92FF-5BECB36BD523}" presName="linNode" presStyleCnt="0"/>
      <dgm:spPr/>
    </dgm:pt>
    <dgm:pt modelId="{51C5D8DD-473F-4D96-B223-FAACC0320DE1}" type="pres">
      <dgm:prSet presAssocID="{BDCE3F7A-14ED-4D7D-92FF-5BECB36BD523}" presName="parentText" presStyleLbl="node1" presStyleIdx="2" presStyleCnt="3" custScaleX="70807">
        <dgm:presLayoutVars>
          <dgm:chMax val="1"/>
          <dgm:bulletEnabled val="1"/>
        </dgm:presLayoutVars>
      </dgm:prSet>
      <dgm:spPr/>
      <dgm:t>
        <a:bodyPr/>
        <a:lstStyle/>
        <a:p>
          <a:endParaRPr lang="en-US"/>
        </a:p>
      </dgm:t>
    </dgm:pt>
    <dgm:pt modelId="{83CD496B-17FB-40FD-A46F-47030843780D}" type="pres">
      <dgm:prSet presAssocID="{BDCE3F7A-14ED-4D7D-92FF-5BECB36BD523}" presName="descendantText" presStyleLbl="alignAccFollowNode1" presStyleIdx="2" presStyleCnt="3" custScaleX="177842" custScaleY="120886">
        <dgm:presLayoutVars>
          <dgm:bulletEnabled val="1"/>
        </dgm:presLayoutVars>
      </dgm:prSet>
      <dgm:spPr/>
      <dgm:t>
        <a:bodyPr/>
        <a:lstStyle/>
        <a:p>
          <a:endParaRPr lang="en-US"/>
        </a:p>
      </dgm:t>
    </dgm:pt>
  </dgm:ptLst>
  <dgm:cxnLst>
    <dgm:cxn modelId="{E9BD6645-C30A-4D88-A64C-66FA8208EA0A}" type="presOf" srcId="{AC539409-D524-4598-8C88-076E21AF117B}" destId="{3F712BC2-1E33-49B1-A09B-75B012750C53}" srcOrd="0" destOrd="1" presId="urn:microsoft.com/office/officeart/2005/8/layout/vList5"/>
    <dgm:cxn modelId="{C7CCC106-3CA5-4219-B525-E3247AEC86B9}" type="presOf" srcId="{52A0CB81-EEDB-4DDA-8B33-B660B0CD0E8A}" destId="{F4171832-FCB3-4E57-B605-F650560C6702}" srcOrd="0" destOrd="0" presId="urn:microsoft.com/office/officeart/2005/8/layout/vList5"/>
    <dgm:cxn modelId="{EA649C45-02AB-4DB4-9E27-75B47D355F8D}" srcId="{0033F26B-B252-4E77-9E10-16169A416E78}" destId="{D4A609CE-D316-4F66-9E02-B27CFA5766DF}" srcOrd="1" destOrd="0" parTransId="{A5EAD4A4-DF58-40A7-A91A-3E696FE737F3}" sibTransId="{DF7BC2FA-225F-4683-92DE-4AC6BE0EC425}"/>
    <dgm:cxn modelId="{3AB4D5B0-27B4-4B19-B3F7-B9D9CAF59D69}" srcId="{BDCE3F7A-14ED-4D7D-92FF-5BECB36BD523}" destId="{1945DA06-E375-4BE5-AAB3-75F372BA5613}" srcOrd="3" destOrd="0" parTransId="{A6255FD5-D397-489B-BC2E-AAA79A0947C7}" sibTransId="{B82AD0FC-0E05-49C8-B30E-8E4D50A79095}"/>
    <dgm:cxn modelId="{7E6C1EFF-B877-4E91-ACC3-E261BCE68438}" type="presOf" srcId="{D4A609CE-D316-4F66-9E02-B27CFA5766DF}" destId="{8241F5D3-CF07-485A-8DFF-A70FF0B74DAF}" srcOrd="0" destOrd="0" presId="urn:microsoft.com/office/officeart/2005/8/layout/vList5"/>
    <dgm:cxn modelId="{E922DF76-C37F-473B-8B75-7CDEF9EF068C}" type="presOf" srcId="{88C69187-BBF2-4E81-BD70-9A5B147F735E}" destId="{626452AB-0294-4D9F-A8D8-0D3AAFE7EB98}" srcOrd="0" destOrd="0" presId="urn:microsoft.com/office/officeart/2005/8/layout/vList5"/>
    <dgm:cxn modelId="{AF498C42-C5E4-4854-9D9D-06F6021AD3C7}" type="presOf" srcId="{FA793C5F-7E34-43B0-87BE-7E9051546A98}" destId="{626452AB-0294-4D9F-A8D8-0D3AAFE7EB98}" srcOrd="0" destOrd="1" presId="urn:microsoft.com/office/officeart/2005/8/layout/vList5"/>
    <dgm:cxn modelId="{79D4F514-96F4-4329-A367-5A68100C4097}" type="presOf" srcId="{0033F26B-B252-4E77-9E10-16169A416E78}" destId="{CE01494E-5C91-459E-B62A-D6EADEB6CF9E}" srcOrd="0" destOrd="0" presId="urn:microsoft.com/office/officeart/2005/8/layout/vList5"/>
    <dgm:cxn modelId="{DB545509-173E-4E9B-AAD0-B79406F55EC8}" srcId="{D4A609CE-D316-4F66-9E02-B27CFA5766DF}" destId="{AC539409-D524-4598-8C88-076E21AF117B}" srcOrd="1" destOrd="0" parTransId="{C0FF7C2D-D5FA-4B32-BE91-FD5CAD905F4F}" sibTransId="{BFE5BDA7-2301-4ABC-AFCF-24A628F9BA1F}"/>
    <dgm:cxn modelId="{8FDED637-1402-4BA9-A46E-FBEECB6B762F}" type="presOf" srcId="{F60BBD0B-7CB1-4502-92A0-5E3ACC71779A}" destId="{3F712BC2-1E33-49B1-A09B-75B012750C53}" srcOrd="0" destOrd="4" presId="urn:microsoft.com/office/officeart/2005/8/layout/vList5"/>
    <dgm:cxn modelId="{693A21AE-70F3-48F5-A446-B04CB6E3F67D}" type="presOf" srcId="{6695BA69-ABEB-4F5E-BC6F-B30EA1D041EE}" destId="{83CD496B-17FB-40FD-A46F-47030843780D}" srcOrd="0" destOrd="2" presId="urn:microsoft.com/office/officeart/2005/8/layout/vList5"/>
    <dgm:cxn modelId="{43FB59C8-D1C3-4399-9DA5-BFE240BD2DA4}" srcId="{D4A609CE-D316-4F66-9E02-B27CFA5766DF}" destId="{F60BBD0B-7CB1-4502-92A0-5E3ACC71779A}" srcOrd="4" destOrd="0" parTransId="{A954E63A-9117-44CD-9D1A-CC51433E7B1C}" sibTransId="{BB26E543-C96F-44FC-B09E-583D9E023C70}"/>
    <dgm:cxn modelId="{E1A5DCE1-443D-4468-A2A7-3D61541A54C2}" type="presOf" srcId="{5B353AF3-1FA2-4FA0-9232-D19269B0A0E6}" destId="{3F712BC2-1E33-49B1-A09B-75B012750C53}" srcOrd="0" destOrd="3" presId="urn:microsoft.com/office/officeart/2005/8/layout/vList5"/>
    <dgm:cxn modelId="{C41410A5-3F71-42D9-900E-D6D35B22AF1C}" srcId="{52A0CB81-EEDB-4DDA-8B33-B660B0CD0E8A}" destId="{FA793C5F-7E34-43B0-87BE-7E9051546A98}" srcOrd="1" destOrd="0" parTransId="{FB139E16-BB82-4BBD-A8BB-DA8E4A7E9FA1}" sibTransId="{B06E6E03-1A77-47E0-B10F-A45CE0E4C470}"/>
    <dgm:cxn modelId="{E3F825BD-90F5-464D-A452-28A16CBBE921}" type="presOf" srcId="{1945DA06-E375-4BE5-AAB3-75F372BA5613}" destId="{83CD496B-17FB-40FD-A46F-47030843780D}" srcOrd="0" destOrd="3" presId="urn:microsoft.com/office/officeart/2005/8/layout/vList5"/>
    <dgm:cxn modelId="{F3074186-BCE4-464C-8C51-6A2C0D76F2F6}" srcId="{D4A609CE-D316-4F66-9E02-B27CFA5766DF}" destId="{0DBFB850-4245-4050-953C-6972613D7E0B}" srcOrd="0" destOrd="0" parTransId="{A914881D-DA07-4CA8-B052-DEE76E5C7CFC}" sibTransId="{0CD3C637-CF8E-419F-8F99-FD0AB0720310}"/>
    <dgm:cxn modelId="{EF2EFE17-22AA-4FCA-9DE3-346D86DE1B7D}" type="presOf" srcId="{BFE3D28B-37C7-471C-8FAD-A189223EA0C2}" destId="{3F712BC2-1E33-49B1-A09B-75B012750C53}" srcOrd="0" destOrd="2" presId="urn:microsoft.com/office/officeart/2005/8/layout/vList5"/>
    <dgm:cxn modelId="{DFC8E300-D732-4034-B03D-D9743EDF5CBE}" type="presOf" srcId="{BDCE3F7A-14ED-4D7D-92FF-5BECB36BD523}" destId="{51C5D8DD-473F-4D96-B223-FAACC0320DE1}" srcOrd="0" destOrd="0" presId="urn:microsoft.com/office/officeart/2005/8/layout/vList5"/>
    <dgm:cxn modelId="{0133A74D-21D6-4076-8006-1FF711B335B4}" type="presOf" srcId="{0DBFB850-4245-4050-953C-6972613D7E0B}" destId="{3F712BC2-1E33-49B1-A09B-75B012750C53}" srcOrd="0" destOrd="0" presId="urn:microsoft.com/office/officeart/2005/8/layout/vList5"/>
    <dgm:cxn modelId="{0C217B6B-F60D-4ABE-938A-170EBC0180DD}" srcId="{BDCE3F7A-14ED-4D7D-92FF-5BECB36BD523}" destId="{9C450F46-F993-4293-AE82-1A2E6C3F80FF}" srcOrd="0" destOrd="0" parTransId="{5BB2BF89-D208-4FA9-A5DF-E1E5DDDD4757}" sibTransId="{56556195-8685-496A-ADA9-C0E4E00E3AFF}"/>
    <dgm:cxn modelId="{98DA7B68-802F-4188-BF0F-3FF5F78EB6DE}" srcId="{52A0CB81-EEDB-4DDA-8B33-B660B0CD0E8A}" destId="{BF2F17B8-206C-4114-9A7C-2ED71CB79102}" srcOrd="2" destOrd="0" parTransId="{CF9408BE-AB3F-4335-9B7B-29C376D4D942}" sibTransId="{47BA673D-1B88-4E71-96FA-68E73E0802CB}"/>
    <dgm:cxn modelId="{CD774988-1FAF-4085-B02C-B27C7CEA8002}" type="presOf" srcId="{81CE00F4-59CA-42DD-9007-F9CB2546169D}" destId="{83CD496B-17FB-40FD-A46F-47030843780D}" srcOrd="0" destOrd="1" presId="urn:microsoft.com/office/officeart/2005/8/layout/vList5"/>
    <dgm:cxn modelId="{C801C52D-20AC-422F-B028-1D7FBDF2F134}" type="presOf" srcId="{BF2F17B8-206C-4114-9A7C-2ED71CB79102}" destId="{626452AB-0294-4D9F-A8D8-0D3AAFE7EB98}" srcOrd="0" destOrd="2" presId="urn:microsoft.com/office/officeart/2005/8/layout/vList5"/>
    <dgm:cxn modelId="{7F89BE15-FFB5-41A4-B5FB-8A57FBF3758C}" srcId="{0033F26B-B252-4E77-9E10-16169A416E78}" destId="{BDCE3F7A-14ED-4D7D-92FF-5BECB36BD523}" srcOrd="2" destOrd="0" parTransId="{F4CF5541-0FFC-4578-B4B8-19E5D96D0C0F}" sibTransId="{72D5E6C8-C358-4B40-86C3-E62B5A5CA4A8}"/>
    <dgm:cxn modelId="{45EF8921-F013-4B77-85F5-EC64067AE022}" srcId="{D4A609CE-D316-4F66-9E02-B27CFA5766DF}" destId="{5B353AF3-1FA2-4FA0-9232-D19269B0A0E6}" srcOrd="3" destOrd="0" parTransId="{5A415D3E-17C7-489A-9185-CA8EC7E47611}" sibTransId="{CC61290D-1F45-4B8A-AA58-E0381EF79CA6}"/>
    <dgm:cxn modelId="{B9F484C8-31E4-4FE1-9FA2-B106CBCBF518}" srcId="{D4A609CE-D316-4F66-9E02-B27CFA5766DF}" destId="{BFE3D28B-37C7-471C-8FAD-A189223EA0C2}" srcOrd="2" destOrd="0" parTransId="{1A1475DE-0033-4375-9A5C-8F078B93187D}" sibTransId="{7094B479-AB87-4CDF-B208-DFFFB5D9CFC9}"/>
    <dgm:cxn modelId="{04492949-A2F9-40FE-B035-17628222F8DF}" srcId="{BDCE3F7A-14ED-4D7D-92FF-5BECB36BD523}" destId="{81CE00F4-59CA-42DD-9007-F9CB2546169D}" srcOrd="1" destOrd="0" parTransId="{8C996BA5-2A15-4DE7-A8C2-F6C8DB957B27}" sibTransId="{DB29FD27-D47C-42B0-A1D0-633AAA103A90}"/>
    <dgm:cxn modelId="{705553C8-75F2-446B-BB85-044060FCB076}" type="presOf" srcId="{9C450F46-F993-4293-AE82-1A2E6C3F80FF}" destId="{83CD496B-17FB-40FD-A46F-47030843780D}" srcOrd="0" destOrd="0" presId="urn:microsoft.com/office/officeart/2005/8/layout/vList5"/>
    <dgm:cxn modelId="{FFC2596C-E4DD-4D16-A296-8F4FA36AC1BA}" srcId="{0033F26B-B252-4E77-9E10-16169A416E78}" destId="{52A0CB81-EEDB-4DDA-8B33-B660B0CD0E8A}" srcOrd="0" destOrd="0" parTransId="{A4C73184-40A1-4007-A7F2-7EF9C588354E}" sibTransId="{B3D6448C-237A-41BD-82FC-39C99457721C}"/>
    <dgm:cxn modelId="{C8C59145-B7FA-40CD-86F8-3DF2BDD3E795}" srcId="{52A0CB81-EEDB-4DDA-8B33-B660B0CD0E8A}" destId="{88C69187-BBF2-4E81-BD70-9A5B147F735E}" srcOrd="0" destOrd="0" parTransId="{76DE204A-4B62-43A1-864E-B1D915AE0C1E}" sibTransId="{FA44D2FB-54CB-45F2-B6FE-0C66868237D3}"/>
    <dgm:cxn modelId="{C3EB6229-2CCB-48B2-B8CF-72109CF06CD6}" srcId="{BDCE3F7A-14ED-4D7D-92FF-5BECB36BD523}" destId="{6695BA69-ABEB-4F5E-BC6F-B30EA1D041EE}" srcOrd="2" destOrd="0" parTransId="{0FEB1B0C-3506-4D28-A7CB-B0D8A86EEEBE}" sibTransId="{119B4FA3-E07F-4591-8E3B-D21B22AF0A5B}"/>
    <dgm:cxn modelId="{5B214658-7660-4257-BE72-79DED4977FF1}" type="presParOf" srcId="{CE01494E-5C91-459E-B62A-D6EADEB6CF9E}" destId="{F3E21D8F-9547-45BB-9DB4-4F6AE9082291}" srcOrd="0" destOrd="0" presId="urn:microsoft.com/office/officeart/2005/8/layout/vList5"/>
    <dgm:cxn modelId="{FA79731E-3ED7-4784-B9BA-77B24439F694}" type="presParOf" srcId="{F3E21D8F-9547-45BB-9DB4-4F6AE9082291}" destId="{F4171832-FCB3-4E57-B605-F650560C6702}" srcOrd="0" destOrd="0" presId="urn:microsoft.com/office/officeart/2005/8/layout/vList5"/>
    <dgm:cxn modelId="{43C6D00E-AB50-400A-AB2E-2DCA4A5C7EFF}" type="presParOf" srcId="{F3E21D8F-9547-45BB-9DB4-4F6AE9082291}" destId="{626452AB-0294-4D9F-A8D8-0D3AAFE7EB98}" srcOrd="1" destOrd="0" presId="urn:microsoft.com/office/officeart/2005/8/layout/vList5"/>
    <dgm:cxn modelId="{F16A67A2-D75A-4242-A207-8A8719E211D9}" type="presParOf" srcId="{CE01494E-5C91-459E-B62A-D6EADEB6CF9E}" destId="{EFC83D7D-6567-4A56-8808-7A0991B7CF22}" srcOrd="1" destOrd="0" presId="urn:microsoft.com/office/officeart/2005/8/layout/vList5"/>
    <dgm:cxn modelId="{ED2833EC-2C3B-4D4F-BD1B-FA9D9C98A5A1}" type="presParOf" srcId="{CE01494E-5C91-459E-B62A-D6EADEB6CF9E}" destId="{098DF69C-6C4A-45E5-829D-1CEC053ACD09}" srcOrd="2" destOrd="0" presId="urn:microsoft.com/office/officeart/2005/8/layout/vList5"/>
    <dgm:cxn modelId="{44D8E382-0527-453F-9338-7E0314533CCA}" type="presParOf" srcId="{098DF69C-6C4A-45E5-829D-1CEC053ACD09}" destId="{8241F5D3-CF07-485A-8DFF-A70FF0B74DAF}" srcOrd="0" destOrd="0" presId="urn:microsoft.com/office/officeart/2005/8/layout/vList5"/>
    <dgm:cxn modelId="{34466080-5F5A-4EC9-9F79-66B84AA64888}" type="presParOf" srcId="{098DF69C-6C4A-45E5-829D-1CEC053ACD09}" destId="{3F712BC2-1E33-49B1-A09B-75B012750C53}" srcOrd="1" destOrd="0" presId="urn:microsoft.com/office/officeart/2005/8/layout/vList5"/>
    <dgm:cxn modelId="{08997E9D-ECE5-45FE-907D-93EC3B14E4FD}" type="presParOf" srcId="{CE01494E-5C91-459E-B62A-D6EADEB6CF9E}" destId="{019FF9C1-0356-4106-B16C-1C50D6F6680D}" srcOrd="3" destOrd="0" presId="urn:microsoft.com/office/officeart/2005/8/layout/vList5"/>
    <dgm:cxn modelId="{3C49112E-F5CA-40A8-AEA8-1A8BF6C8332C}" type="presParOf" srcId="{CE01494E-5C91-459E-B62A-D6EADEB6CF9E}" destId="{A58F1C9E-26F6-480A-8F87-58580362151C}" srcOrd="4" destOrd="0" presId="urn:microsoft.com/office/officeart/2005/8/layout/vList5"/>
    <dgm:cxn modelId="{E4F6A199-A50D-4A34-BE29-919218EBED64}" type="presParOf" srcId="{A58F1C9E-26F6-480A-8F87-58580362151C}" destId="{51C5D8DD-473F-4D96-B223-FAACC0320DE1}" srcOrd="0" destOrd="0" presId="urn:microsoft.com/office/officeart/2005/8/layout/vList5"/>
    <dgm:cxn modelId="{4EB50825-BCC2-4789-8189-B4C5B897CC03}" type="presParOf" srcId="{A58F1C9E-26F6-480A-8F87-58580362151C}" destId="{83CD496B-17FB-40FD-A46F-47030843780D}"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CAD2A83-502A-4F8B-9CA6-79337900F353}" type="doc">
      <dgm:prSet loTypeId="urn:microsoft.com/office/officeart/2005/8/layout/hList6" loCatId="list" qsTypeId="urn:microsoft.com/office/officeart/2005/8/quickstyle/simple3" qsCatId="simple" csTypeId="urn:microsoft.com/office/officeart/2005/8/colors/accent1_2" csCatId="accent1" phldr="1"/>
      <dgm:spPr/>
      <dgm:t>
        <a:bodyPr/>
        <a:lstStyle/>
        <a:p>
          <a:endParaRPr lang="en-US"/>
        </a:p>
      </dgm:t>
    </dgm:pt>
    <dgm:pt modelId="{E7299975-DE58-4C8B-90E2-67A4BC44E588}">
      <dgm:prSet/>
      <dgm:spPr>
        <a:solidFill>
          <a:schemeClr val="accent1">
            <a:lumMod val="60000"/>
            <a:lumOff val="40000"/>
          </a:schemeClr>
        </a:solidFill>
      </dgm:spPr>
      <dgm:t>
        <a:bodyPr/>
        <a:lstStyle/>
        <a:p>
          <a:r>
            <a:rPr lang="en-US" dirty="0">
              <a:solidFill>
                <a:schemeClr val="bg2"/>
              </a:solidFill>
            </a:rPr>
            <a:t>1.</a:t>
          </a:r>
          <a:br>
            <a:rPr lang="en-US" dirty="0">
              <a:solidFill>
                <a:schemeClr val="bg2"/>
              </a:solidFill>
            </a:rPr>
          </a:br>
          <a:r>
            <a:rPr lang="en-US" dirty="0">
              <a:solidFill>
                <a:schemeClr val="bg2"/>
              </a:solidFill>
            </a:rPr>
            <a:t>Conduct a first conversation with a research librarian. </a:t>
          </a:r>
        </a:p>
      </dgm:t>
    </dgm:pt>
    <dgm:pt modelId="{659728D5-25C8-4BBF-8C95-3CDCD081A87A}" type="parTrans" cxnId="{7291AC57-EAB9-4BD4-BDCB-EECD663FD31E}">
      <dgm:prSet/>
      <dgm:spPr/>
      <dgm:t>
        <a:bodyPr/>
        <a:lstStyle/>
        <a:p>
          <a:endParaRPr lang="en-US"/>
        </a:p>
      </dgm:t>
    </dgm:pt>
    <dgm:pt modelId="{3C65EBC3-614C-4EC2-B9FC-4566A471E0E7}" type="sibTrans" cxnId="{7291AC57-EAB9-4BD4-BDCB-EECD663FD31E}">
      <dgm:prSet/>
      <dgm:spPr/>
      <dgm:t>
        <a:bodyPr/>
        <a:lstStyle/>
        <a:p>
          <a:endParaRPr lang="en-US"/>
        </a:p>
      </dgm:t>
    </dgm:pt>
    <dgm:pt modelId="{2B1BDBD5-C5D0-4EA9-AEFB-D3A6B510C37E}">
      <dgm:prSet/>
      <dgm:spPr>
        <a:solidFill>
          <a:schemeClr val="accent1">
            <a:lumMod val="60000"/>
            <a:lumOff val="40000"/>
          </a:schemeClr>
        </a:solidFill>
      </dgm:spPr>
      <dgm:t>
        <a:bodyPr/>
        <a:lstStyle/>
        <a:p>
          <a:r>
            <a:rPr lang="en-US" dirty="0">
              <a:solidFill>
                <a:schemeClr val="bg2"/>
              </a:solidFill>
            </a:rPr>
            <a:t>2. </a:t>
          </a:r>
        </a:p>
        <a:p>
          <a:r>
            <a:rPr lang="en-US" dirty="0">
              <a:solidFill>
                <a:schemeClr val="bg2"/>
              </a:solidFill>
            </a:rPr>
            <a:t>Define the key terms of the interest statement. </a:t>
          </a:r>
        </a:p>
      </dgm:t>
    </dgm:pt>
    <dgm:pt modelId="{7147D6CB-B5A6-42DB-9A0A-27FCE1966A74}" type="parTrans" cxnId="{AF18E83A-1857-4A60-B184-0E484ED9BAF8}">
      <dgm:prSet/>
      <dgm:spPr/>
      <dgm:t>
        <a:bodyPr/>
        <a:lstStyle/>
        <a:p>
          <a:endParaRPr lang="en-US"/>
        </a:p>
      </dgm:t>
    </dgm:pt>
    <dgm:pt modelId="{4FB71E6C-A6D4-4059-AB40-D709C9EAA071}" type="sibTrans" cxnId="{AF18E83A-1857-4A60-B184-0E484ED9BAF8}">
      <dgm:prSet/>
      <dgm:spPr/>
      <dgm:t>
        <a:bodyPr/>
        <a:lstStyle/>
        <a:p>
          <a:endParaRPr lang="en-US"/>
        </a:p>
      </dgm:t>
    </dgm:pt>
    <dgm:pt modelId="{C19FD7EF-5899-470F-AA47-2EC4BED60B48}">
      <dgm:prSet/>
      <dgm:spPr>
        <a:solidFill>
          <a:schemeClr val="accent1">
            <a:lumMod val="60000"/>
            <a:lumOff val="40000"/>
          </a:schemeClr>
        </a:solidFill>
      </dgm:spPr>
      <dgm:t>
        <a:bodyPr/>
        <a:lstStyle/>
        <a:p>
          <a:r>
            <a:rPr lang="en-US" dirty="0"/>
            <a:t/>
          </a:r>
          <a:br>
            <a:rPr lang="en-US" dirty="0"/>
          </a:br>
          <a:r>
            <a:rPr lang="en-US" dirty="0">
              <a:solidFill>
                <a:schemeClr val="bg2"/>
              </a:solidFill>
            </a:rPr>
            <a:t>3. </a:t>
          </a:r>
        </a:p>
        <a:p>
          <a:r>
            <a:rPr lang="en-US" dirty="0">
              <a:solidFill>
                <a:schemeClr val="bg2"/>
              </a:solidFill>
            </a:rPr>
            <a:t>Translate the key terms and core ideas of the interest statement. </a:t>
          </a:r>
        </a:p>
      </dgm:t>
    </dgm:pt>
    <dgm:pt modelId="{691C1965-C800-4B99-AF7B-118BF9B5EA7D}" type="parTrans" cxnId="{699EB346-7441-414A-85C6-15F6D6F8730A}">
      <dgm:prSet/>
      <dgm:spPr/>
      <dgm:t>
        <a:bodyPr/>
        <a:lstStyle/>
        <a:p>
          <a:endParaRPr lang="en-US"/>
        </a:p>
      </dgm:t>
    </dgm:pt>
    <dgm:pt modelId="{137D2F57-E9C9-48D0-A2D6-400B0DF783EA}" type="sibTrans" cxnId="{699EB346-7441-414A-85C6-15F6D6F8730A}">
      <dgm:prSet/>
      <dgm:spPr/>
      <dgm:t>
        <a:bodyPr/>
        <a:lstStyle/>
        <a:p>
          <a:endParaRPr lang="en-US"/>
        </a:p>
      </dgm:t>
    </dgm:pt>
    <dgm:pt modelId="{409EF611-1815-4705-87CB-1DFB7BD91AF2}">
      <dgm:prSet/>
      <dgm:spPr>
        <a:solidFill>
          <a:schemeClr val="accent1">
            <a:lumMod val="60000"/>
            <a:lumOff val="40000"/>
          </a:schemeClr>
        </a:solidFill>
      </dgm:spPr>
      <dgm:t>
        <a:bodyPr/>
        <a:lstStyle/>
        <a:p>
          <a:r>
            <a:rPr lang="en-US" dirty="0"/>
            <a:t/>
          </a:r>
          <a:br>
            <a:rPr lang="en-US" dirty="0"/>
          </a:br>
          <a:r>
            <a:rPr lang="en-US" dirty="0">
              <a:solidFill>
                <a:schemeClr val="bg2"/>
              </a:solidFill>
            </a:rPr>
            <a:t>4. </a:t>
          </a:r>
        </a:p>
        <a:p>
          <a:r>
            <a:rPr lang="en-US" dirty="0">
              <a:solidFill>
                <a:schemeClr val="bg2"/>
              </a:solidFill>
            </a:rPr>
            <a:t>Rewrite the interest statement into a preliminary topic statement.</a:t>
          </a:r>
          <a:r>
            <a:rPr lang="en-US" dirty="0"/>
            <a:t> </a:t>
          </a:r>
        </a:p>
      </dgm:t>
    </dgm:pt>
    <dgm:pt modelId="{A47474A4-FA74-4A5B-A7D3-C2E8C0D3F449}" type="parTrans" cxnId="{D111BFC3-E7BD-4BD4-89C3-DDFB47FDB8D2}">
      <dgm:prSet/>
      <dgm:spPr/>
      <dgm:t>
        <a:bodyPr/>
        <a:lstStyle/>
        <a:p>
          <a:endParaRPr lang="en-US"/>
        </a:p>
      </dgm:t>
    </dgm:pt>
    <dgm:pt modelId="{54229452-0C37-4259-B2B0-476DDC1F6597}" type="sibTrans" cxnId="{D111BFC3-E7BD-4BD4-89C3-DDFB47FDB8D2}">
      <dgm:prSet/>
      <dgm:spPr/>
      <dgm:t>
        <a:bodyPr/>
        <a:lstStyle/>
        <a:p>
          <a:endParaRPr lang="en-US"/>
        </a:p>
      </dgm:t>
    </dgm:pt>
    <dgm:pt modelId="{F72D0B9D-3635-4BC4-9886-72D2BA2105D4}" type="pres">
      <dgm:prSet presAssocID="{ACAD2A83-502A-4F8B-9CA6-79337900F353}" presName="Name0" presStyleCnt="0">
        <dgm:presLayoutVars>
          <dgm:dir/>
          <dgm:resizeHandles val="exact"/>
        </dgm:presLayoutVars>
      </dgm:prSet>
      <dgm:spPr/>
      <dgm:t>
        <a:bodyPr/>
        <a:lstStyle/>
        <a:p>
          <a:endParaRPr lang="en-US"/>
        </a:p>
      </dgm:t>
    </dgm:pt>
    <dgm:pt modelId="{365746F5-DB10-44EC-B395-D3704C3240CB}" type="pres">
      <dgm:prSet presAssocID="{E7299975-DE58-4C8B-90E2-67A4BC44E588}" presName="node" presStyleLbl="node1" presStyleIdx="0" presStyleCnt="4" custLinFactNeighborX="-1359" custLinFactNeighborY="-3101">
        <dgm:presLayoutVars>
          <dgm:bulletEnabled val="1"/>
        </dgm:presLayoutVars>
      </dgm:prSet>
      <dgm:spPr/>
      <dgm:t>
        <a:bodyPr/>
        <a:lstStyle/>
        <a:p>
          <a:endParaRPr lang="en-US"/>
        </a:p>
      </dgm:t>
    </dgm:pt>
    <dgm:pt modelId="{2F7FB1B3-4F8B-4744-9774-1FF6B9835B41}" type="pres">
      <dgm:prSet presAssocID="{3C65EBC3-614C-4EC2-B9FC-4566A471E0E7}" presName="sibTrans" presStyleCnt="0"/>
      <dgm:spPr/>
    </dgm:pt>
    <dgm:pt modelId="{B2988BA3-45E8-4B0F-A613-B28FD3F04ACD}" type="pres">
      <dgm:prSet presAssocID="{2B1BDBD5-C5D0-4EA9-AEFB-D3A6B510C37E}" presName="node" presStyleLbl="node1" presStyleIdx="1" presStyleCnt="4">
        <dgm:presLayoutVars>
          <dgm:bulletEnabled val="1"/>
        </dgm:presLayoutVars>
      </dgm:prSet>
      <dgm:spPr/>
      <dgm:t>
        <a:bodyPr/>
        <a:lstStyle/>
        <a:p>
          <a:endParaRPr lang="en-US"/>
        </a:p>
      </dgm:t>
    </dgm:pt>
    <dgm:pt modelId="{3231DA4A-8199-4BA3-A9A5-88E1888DB9D7}" type="pres">
      <dgm:prSet presAssocID="{4FB71E6C-A6D4-4059-AB40-D709C9EAA071}" presName="sibTrans" presStyleCnt="0"/>
      <dgm:spPr/>
    </dgm:pt>
    <dgm:pt modelId="{80310497-2D31-48AF-98B4-CFBFF8D07F09}" type="pres">
      <dgm:prSet presAssocID="{C19FD7EF-5899-470F-AA47-2EC4BED60B48}" presName="node" presStyleLbl="node1" presStyleIdx="2" presStyleCnt="4">
        <dgm:presLayoutVars>
          <dgm:bulletEnabled val="1"/>
        </dgm:presLayoutVars>
      </dgm:prSet>
      <dgm:spPr/>
      <dgm:t>
        <a:bodyPr/>
        <a:lstStyle/>
        <a:p>
          <a:endParaRPr lang="en-US"/>
        </a:p>
      </dgm:t>
    </dgm:pt>
    <dgm:pt modelId="{64567F4C-2827-4F0D-9BBC-AD2108D1FDC8}" type="pres">
      <dgm:prSet presAssocID="{137D2F57-E9C9-48D0-A2D6-400B0DF783EA}" presName="sibTrans" presStyleCnt="0"/>
      <dgm:spPr/>
    </dgm:pt>
    <dgm:pt modelId="{C2961BEB-FA94-40EA-BF19-33DBBBE4AD8C}" type="pres">
      <dgm:prSet presAssocID="{409EF611-1815-4705-87CB-1DFB7BD91AF2}" presName="node" presStyleLbl="node1" presStyleIdx="3" presStyleCnt="4">
        <dgm:presLayoutVars>
          <dgm:bulletEnabled val="1"/>
        </dgm:presLayoutVars>
      </dgm:prSet>
      <dgm:spPr/>
      <dgm:t>
        <a:bodyPr/>
        <a:lstStyle/>
        <a:p>
          <a:endParaRPr lang="en-US"/>
        </a:p>
      </dgm:t>
    </dgm:pt>
  </dgm:ptLst>
  <dgm:cxnLst>
    <dgm:cxn modelId="{CE167CAE-B6D8-428F-91F6-C4C58B8F0650}" type="presOf" srcId="{ACAD2A83-502A-4F8B-9CA6-79337900F353}" destId="{F72D0B9D-3635-4BC4-9886-72D2BA2105D4}" srcOrd="0" destOrd="0" presId="urn:microsoft.com/office/officeart/2005/8/layout/hList6"/>
    <dgm:cxn modelId="{550A6825-230F-4DB5-A00B-0C82A2C59DE7}" type="presOf" srcId="{2B1BDBD5-C5D0-4EA9-AEFB-D3A6B510C37E}" destId="{B2988BA3-45E8-4B0F-A613-B28FD3F04ACD}" srcOrd="0" destOrd="0" presId="urn:microsoft.com/office/officeart/2005/8/layout/hList6"/>
    <dgm:cxn modelId="{AF18E83A-1857-4A60-B184-0E484ED9BAF8}" srcId="{ACAD2A83-502A-4F8B-9CA6-79337900F353}" destId="{2B1BDBD5-C5D0-4EA9-AEFB-D3A6B510C37E}" srcOrd="1" destOrd="0" parTransId="{7147D6CB-B5A6-42DB-9A0A-27FCE1966A74}" sibTransId="{4FB71E6C-A6D4-4059-AB40-D709C9EAA071}"/>
    <dgm:cxn modelId="{7291AC57-EAB9-4BD4-BDCB-EECD663FD31E}" srcId="{ACAD2A83-502A-4F8B-9CA6-79337900F353}" destId="{E7299975-DE58-4C8B-90E2-67A4BC44E588}" srcOrd="0" destOrd="0" parTransId="{659728D5-25C8-4BBF-8C95-3CDCD081A87A}" sibTransId="{3C65EBC3-614C-4EC2-B9FC-4566A471E0E7}"/>
    <dgm:cxn modelId="{D111BFC3-E7BD-4BD4-89C3-DDFB47FDB8D2}" srcId="{ACAD2A83-502A-4F8B-9CA6-79337900F353}" destId="{409EF611-1815-4705-87CB-1DFB7BD91AF2}" srcOrd="3" destOrd="0" parTransId="{A47474A4-FA74-4A5B-A7D3-C2E8C0D3F449}" sibTransId="{54229452-0C37-4259-B2B0-476DDC1F6597}"/>
    <dgm:cxn modelId="{2BCA0A2E-380E-4F6B-A1F1-F3F0FB1C7BD6}" type="presOf" srcId="{409EF611-1815-4705-87CB-1DFB7BD91AF2}" destId="{C2961BEB-FA94-40EA-BF19-33DBBBE4AD8C}" srcOrd="0" destOrd="0" presId="urn:microsoft.com/office/officeart/2005/8/layout/hList6"/>
    <dgm:cxn modelId="{699EB346-7441-414A-85C6-15F6D6F8730A}" srcId="{ACAD2A83-502A-4F8B-9CA6-79337900F353}" destId="{C19FD7EF-5899-470F-AA47-2EC4BED60B48}" srcOrd="2" destOrd="0" parTransId="{691C1965-C800-4B99-AF7B-118BF9B5EA7D}" sibTransId="{137D2F57-E9C9-48D0-A2D6-400B0DF783EA}"/>
    <dgm:cxn modelId="{BC3B4B7B-7BD0-409D-87D7-49CD67BC2514}" type="presOf" srcId="{E7299975-DE58-4C8B-90E2-67A4BC44E588}" destId="{365746F5-DB10-44EC-B395-D3704C3240CB}" srcOrd="0" destOrd="0" presId="urn:microsoft.com/office/officeart/2005/8/layout/hList6"/>
    <dgm:cxn modelId="{349976D3-9440-4730-B423-DAA342BBAE28}" type="presOf" srcId="{C19FD7EF-5899-470F-AA47-2EC4BED60B48}" destId="{80310497-2D31-48AF-98B4-CFBFF8D07F09}" srcOrd="0" destOrd="0" presId="urn:microsoft.com/office/officeart/2005/8/layout/hList6"/>
    <dgm:cxn modelId="{2A307EDD-B554-4B74-BCEE-004638A36ECA}" type="presParOf" srcId="{F72D0B9D-3635-4BC4-9886-72D2BA2105D4}" destId="{365746F5-DB10-44EC-B395-D3704C3240CB}" srcOrd="0" destOrd="0" presId="urn:microsoft.com/office/officeart/2005/8/layout/hList6"/>
    <dgm:cxn modelId="{23FE9AC7-5366-4F22-BBCB-020D1DAD6DE7}" type="presParOf" srcId="{F72D0B9D-3635-4BC4-9886-72D2BA2105D4}" destId="{2F7FB1B3-4F8B-4744-9774-1FF6B9835B41}" srcOrd="1" destOrd="0" presId="urn:microsoft.com/office/officeart/2005/8/layout/hList6"/>
    <dgm:cxn modelId="{CBF18B76-0AC4-44FC-9566-31816FE14A2D}" type="presParOf" srcId="{F72D0B9D-3635-4BC4-9886-72D2BA2105D4}" destId="{B2988BA3-45E8-4B0F-A613-B28FD3F04ACD}" srcOrd="2" destOrd="0" presId="urn:microsoft.com/office/officeart/2005/8/layout/hList6"/>
    <dgm:cxn modelId="{784EA03F-EFF7-4C1F-BBAE-C2B7F1554FA1}" type="presParOf" srcId="{F72D0B9D-3635-4BC4-9886-72D2BA2105D4}" destId="{3231DA4A-8199-4BA3-A9A5-88E1888DB9D7}" srcOrd="3" destOrd="0" presId="urn:microsoft.com/office/officeart/2005/8/layout/hList6"/>
    <dgm:cxn modelId="{B2BDD3C9-C847-42DB-B610-BD151CB5575D}" type="presParOf" srcId="{F72D0B9D-3635-4BC4-9886-72D2BA2105D4}" destId="{80310497-2D31-48AF-98B4-CFBFF8D07F09}" srcOrd="4" destOrd="0" presId="urn:microsoft.com/office/officeart/2005/8/layout/hList6"/>
    <dgm:cxn modelId="{C36D72B0-47BA-4371-8491-B8284917CA4F}" type="presParOf" srcId="{F72D0B9D-3635-4BC4-9886-72D2BA2105D4}" destId="{64567F4C-2827-4F0D-9BBC-AD2108D1FDC8}" srcOrd="5" destOrd="0" presId="urn:microsoft.com/office/officeart/2005/8/layout/hList6"/>
    <dgm:cxn modelId="{A52B105F-6672-4C09-AF38-A4D83136B348}" type="presParOf" srcId="{F72D0B9D-3635-4BC4-9886-72D2BA2105D4}" destId="{C2961BEB-FA94-40EA-BF19-33DBBBE4AD8C}" srcOrd="6" destOrd="0" presId="urn:microsoft.com/office/officeart/2005/8/layout/hList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26452AB-0294-4D9F-A8D8-0D3AAFE7EB98}">
      <dsp:nvSpPr>
        <dsp:cNvPr id="0" name=""/>
        <dsp:cNvSpPr/>
      </dsp:nvSpPr>
      <dsp:spPr>
        <a:xfrm rot="5400000">
          <a:off x="4513792" y="-2790437"/>
          <a:ext cx="1238653" cy="7133884"/>
        </a:xfrm>
        <a:prstGeom prst="round2SameRect">
          <a:avLst/>
        </a:prstGeom>
        <a:solidFill>
          <a:schemeClr val="accent1">
            <a:lumMod val="60000"/>
            <a:lumOff val="4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Consult with the research librarian early and often.</a:t>
          </a:r>
        </a:p>
        <a:p>
          <a:pPr marL="171450" lvl="1" indent="-171450" algn="l" defTabSz="711200">
            <a:lnSpc>
              <a:spcPct val="90000"/>
            </a:lnSpc>
            <a:spcBef>
              <a:spcPct val="0"/>
            </a:spcBef>
            <a:spcAft>
              <a:spcPct val="15000"/>
            </a:spcAft>
            <a:buChar char="••"/>
          </a:pPr>
          <a:r>
            <a:rPr lang="en-US" sz="1600" kern="1200" dirty="0"/>
            <a:t>Develop a positive working relationship .</a:t>
          </a:r>
        </a:p>
        <a:p>
          <a:pPr marL="171450" lvl="1" indent="-171450" algn="l" defTabSz="711200">
            <a:lnSpc>
              <a:spcPct val="90000"/>
            </a:lnSpc>
            <a:spcBef>
              <a:spcPct val="0"/>
            </a:spcBef>
            <a:spcAft>
              <a:spcPct val="15000"/>
            </a:spcAft>
            <a:buChar char="••"/>
          </a:pPr>
          <a:r>
            <a:rPr lang="en-US" sz="1600" kern="1200" dirty="0"/>
            <a:t>The research librarian is a mentor and a guide.</a:t>
          </a:r>
          <a:endParaRPr lang="en-US" sz="1200" kern="1200" dirty="0"/>
        </a:p>
      </dsp:txBody>
      <dsp:txXfrm rot="-5400000">
        <a:off x="1566177" y="217644"/>
        <a:ext cx="7073418" cy="1117721"/>
      </dsp:txXfrm>
    </dsp:sp>
    <dsp:sp modelId="{F4171832-FCB3-4E57-B605-F650560C6702}">
      <dsp:nvSpPr>
        <dsp:cNvPr id="0" name=""/>
        <dsp:cNvSpPr/>
      </dsp:nvSpPr>
      <dsp:spPr>
        <a:xfrm>
          <a:off x="322" y="2345"/>
          <a:ext cx="1565853" cy="1548317"/>
        </a:xfrm>
        <a:prstGeom prst="round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sz="2100" kern="1200" dirty="0">
              <a:solidFill>
                <a:schemeClr val="tx1"/>
              </a:solidFill>
            </a:rPr>
            <a:t>Know your librarian</a:t>
          </a:r>
        </a:p>
      </dsp:txBody>
      <dsp:txXfrm>
        <a:off x="75905" y="77928"/>
        <a:ext cx="1414687" cy="1397151"/>
      </dsp:txXfrm>
    </dsp:sp>
    <dsp:sp modelId="{3F712BC2-1E33-49B1-A09B-75B012750C53}">
      <dsp:nvSpPr>
        <dsp:cNvPr id="0" name=""/>
        <dsp:cNvSpPr/>
      </dsp:nvSpPr>
      <dsp:spPr>
        <a:xfrm rot="5400000">
          <a:off x="4391379" y="-1180479"/>
          <a:ext cx="1446908" cy="7165433"/>
        </a:xfrm>
        <a:prstGeom prst="round2SameRect">
          <a:avLst/>
        </a:prstGeom>
        <a:solidFill>
          <a:schemeClr val="accent1">
            <a:lumMod val="60000"/>
            <a:lumOff val="4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Have a clear plan and purpose for every library visit.</a:t>
          </a:r>
        </a:p>
        <a:p>
          <a:pPr marL="171450" lvl="1" indent="-171450" algn="l" defTabSz="711200">
            <a:lnSpc>
              <a:spcPct val="90000"/>
            </a:lnSpc>
            <a:spcBef>
              <a:spcPct val="0"/>
            </a:spcBef>
            <a:spcAft>
              <a:spcPct val="15000"/>
            </a:spcAft>
            <a:buChar char="••"/>
          </a:pPr>
          <a:r>
            <a:rPr lang="en-US" sz="1600" kern="1200" dirty="0"/>
            <a:t>Know what you are looking for and where to get it.</a:t>
          </a:r>
        </a:p>
        <a:p>
          <a:pPr marL="171450" lvl="1" indent="-171450" algn="l" defTabSz="711200">
            <a:lnSpc>
              <a:spcPct val="90000"/>
            </a:lnSpc>
            <a:spcBef>
              <a:spcPct val="0"/>
            </a:spcBef>
            <a:spcAft>
              <a:spcPct val="15000"/>
            </a:spcAft>
            <a:buChar char="••"/>
          </a:pPr>
          <a:r>
            <a:rPr lang="en-US" sz="1600" kern="1200" dirty="0"/>
            <a:t>Have strategy for your library research.</a:t>
          </a:r>
        </a:p>
        <a:p>
          <a:pPr marL="171450" lvl="1" indent="-171450" algn="l" defTabSz="711200">
            <a:lnSpc>
              <a:spcPct val="90000"/>
            </a:lnSpc>
            <a:spcBef>
              <a:spcPct val="0"/>
            </a:spcBef>
            <a:spcAft>
              <a:spcPct val="15000"/>
            </a:spcAft>
            <a:buChar char="••"/>
          </a:pPr>
          <a:r>
            <a:rPr lang="en-US" sz="1600" kern="1200" dirty="0"/>
            <a:t>Have a schedule of work and specific outcomes .</a:t>
          </a:r>
        </a:p>
        <a:p>
          <a:pPr marL="171450" lvl="1" indent="-171450" algn="l" defTabSz="711200">
            <a:lnSpc>
              <a:spcPct val="90000"/>
            </a:lnSpc>
            <a:spcBef>
              <a:spcPct val="0"/>
            </a:spcBef>
            <a:spcAft>
              <a:spcPct val="15000"/>
            </a:spcAft>
            <a:buChar char="••"/>
          </a:pPr>
          <a:r>
            <a:rPr lang="en-US" sz="1600" kern="1200" dirty="0"/>
            <a:t>Before ending the session, plan the next steps.</a:t>
          </a:r>
          <a:endParaRPr lang="en-US" sz="1200" kern="1200" dirty="0"/>
        </a:p>
      </dsp:txBody>
      <dsp:txXfrm rot="-5400000">
        <a:off x="1532117" y="1749415"/>
        <a:ext cx="7094801" cy="1305644"/>
      </dsp:txXfrm>
    </dsp:sp>
    <dsp:sp modelId="{8241F5D3-CF07-485A-8DFF-A70FF0B74DAF}">
      <dsp:nvSpPr>
        <dsp:cNvPr id="0" name=""/>
        <dsp:cNvSpPr/>
      </dsp:nvSpPr>
      <dsp:spPr>
        <a:xfrm>
          <a:off x="322" y="1607950"/>
          <a:ext cx="1531794" cy="1548317"/>
        </a:xfrm>
        <a:prstGeom prst="round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sz="2100" kern="1200" dirty="0">
              <a:solidFill>
                <a:schemeClr val="tx1"/>
              </a:solidFill>
            </a:rPr>
            <a:t>Be purposeful</a:t>
          </a:r>
        </a:p>
      </dsp:txBody>
      <dsp:txXfrm>
        <a:off x="75098" y="1682726"/>
        <a:ext cx="1382242" cy="1398765"/>
      </dsp:txXfrm>
    </dsp:sp>
    <dsp:sp modelId="{83CD496B-17FB-40FD-A46F-47030843780D}">
      <dsp:nvSpPr>
        <dsp:cNvPr id="0" name=""/>
        <dsp:cNvSpPr/>
      </dsp:nvSpPr>
      <dsp:spPr>
        <a:xfrm rot="5400000">
          <a:off x="4398573" y="473248"/>
          <a:ext cx="1497358" cy="7109444"/>
        </a:xfrm>
        <a:prstGeom prst="round2SameRect">
          <a:avLst/>
        </a:prstGeom>
        <a:solidFill>
          <a:schemeClr val="accent1">
            <a:lumMod val="60000"/>
            <a:lumOff val="4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711200">
            <a:lnSpc>
              <a:spcPct val="90000"/>
            </a:lnSpc>
            <a:spcBef>
              <a:spcPct val="0"/>
            </a:spcBef>
            <a:spcAft>
              <a:spcPct val="15000"/>
            </a:spcAft>
            <a:buChar char="••"/>
          </a:pPr>
          <a:r>
            <a:rPr lang="en-US" sz="1600" kern="1200" dirty="0"/>
            <a:t>Develop and organize your cataloging and documenting tools first.</a:t>
          </a:r>
        </a:p>
        <a:p>
          <a:pPr marL="171450" lvl="1" indent="-171450" algn="l" defTabSz="711200">
            <a:lnSpc>
              <a:spcPct val="90000"/>
            </a:lnSpc>
            <a:spcBef>
              <a:spcPct val="0"/>
            </a:spcBef>
            <a:spcAft>
              <a:spcPct val="15000"/>
            </a:spcAft>
            <a:buChar char="••"/>
          </a:pPr>
          <a:r>
            <a:rPr lang="en-US" sz="1600" kern="1200" dirty="0"/>
            <a:t>Use cataloging tools to codify the library  materials  for easy reference and identification.</a:t>
          </a:r>
        </a:p>
        <a:p>
          <a:pPr marL="171450" lvl="1" indent="-171450" algn="l" defTabSz="711200">
            <a:lnSpc>
              <a:spcPct val="90000"/>
            </a:lnSpc>
            <a:spcBef>
              <a:spcPct val="0"/>
            </a:spcBef>
            <a:spcAft>
              <a:spcPct val="15000"/>
            </a:spcAft>
            <a:buChar char="••"/>
          </a:pPr>
          <a:r>
            <a:rPr lang="en-US" sz="1600" kern="1200" dirty="0"/>
            <a:t>Use documentation tools to store notes, quotes, and abstracts  on the library material you are collecting.</a:t>
          </a:r>
        </a:p>
        <a:p>
          <a:pPr marL="171450" lvl="1" indent="-171450" algn="l" defTabSz="711200">
            <a:lnSpc>
              <a:spcPct val="90000"/>
            </a:lnSpc>
            <a:spcBef>
              <a:spcPct val="0"/>
            </a:spcBef>
            <a:spcAft>
              <a:spcPct val="15000"/>
            </a:spcAft>
            <a:buChar char="••"/>
          </a:pPr>
          <a:r>
            <a:rPr lang="en-US" sz="1600" kern="1200" dirty="0"/>
            <a:t>Build a system for information collection, documentation, and retrieval.</a:t>
          </a:r>
        </a:p>
      </dsp:txBody>
      <dsp:txXfrm rot="-5400000">
        <a:off x="1592531" y="3352386"/>
        <a:ext cx="7036349" cy="1351168"/>
      </dsp:txXfrm>
    </dsp:sp>
    <dsp:sp modelId="{51C5D8DD-473F-4D96-B223-FAACC0320DE1}">
      <dsp:nvSpPr>
        <dsp:cNvPr id="0" name=""/>
        <dsp:cNvSpPr/>
      </dsp:nvSpPr>
      <dsp:spPr>
        <a:xfrm>
          <a:off x="322" y="3253811"/>
          <a:ext cx="1592208" cy="1548317"/>
        </a:xfrm>
        <a:prstGeom prst="roundRect">
          <a:avLst/>
        </a:prstGeom>
        <a:solidFill>
          <a:schemeClr val="accent1">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40005" rIns="80010" bIns="40005" numCol="1" spcCol="1270" anchor="ctr" anchorCtr="0">
          <a:noAutofit/>
        </a:bodyPr>
        <a:lstStyle/>
        <a:p>
          <a:pPr lvl="0" algn="ctr" defTabSz="933450">
            <a:lnSpc>
              <a:spcPct val="90000"/>
            </a:lnSpc>
            <a:spcBef>
              <a:spcPct val="0"/>
            </a:spcBef>
            <a:spcAft>
              <a:spcPct val="35000"/>
            </a:spcAft>
          </a:pPr>
          <a:r>
            <a:rPr lang="en-US" sz="2100" kern="1200" dirty="0">
              <a:solidFill>
                <a:schemeClr val="tx1"/>
              </a:solidFill>
            </a:rPr>
            <a:t>Preparation equals efficiency</a:t>
          </a:r>
        </a:p>
      </dsp:txBody>
      <dsp:txXfrm>
        <a:off x="75905" y="3329394"/>
        <a:ext cx="1441042" cy="1397151"/>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5746F5-DB10-44EC-B395-D3704C3240CB}">
      <dsp:nvSpPr>
        <dsp:cNvPr id="0" name=""/>
        <dsp:cNvSpPr/>
      </dsp:nvSpPr>
      <dsp:spPr>
        <a:xfrm rot="16200000">
          <a:off x="-698864" y="698864"/>
          <a:ext cx="3263504" cy="1865774"/>
        </a:xfrm>
        <a:prstGeom prst="flowChartManualOperation">
          <a:avLst/>
        </a:prstGeom>
        <a:solidFill>
          <a:schemeClr val="accent1">
            <a:lumMod val="60000"/>
            <a:lumOff val="4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0" rIns="115404" bIns="0" numCol="1" spcCol="1270" anchor="ctr" anchorCtr="0">
          <a:noAutofit/>
        </a:bodyPr>
        <a:lstStyle/>
        <a:p>
          <a:pPr lvl="0" algn="ctr" defTabSz="800100">
            <a:lnSpc>
              <a:spcPct val="90000"/>
            </a:lnSpc>
            <a:spcBef>
              <a:spcPct val="0"/>
            </a:spcBef>
            <a:spcAft>
              <a:spcPct val="35000"/>
            </a:spcAft>
          </a:pPr>
          <a:r>
            <a:rPr lang="en-US" sz="1800" kern="1200" dirty="0">
              <a:solidFill>
                <a:schemeClr val="bg2"/>
              </a:solidFill>
            </a:rPr>
            <a:t>1.</a:t>
          </a:r>
          <a:br>
            <a:rPr lang="en-US" sz="1800" kern="1200" dirty="0">
              <a:solidFill>
                <a:schemeClr val="bg2"/>
              </a:solidFill>
            </a:rPr>
          </a:br>
          <a:r>
            <a:rPr lang="en-US" sz="1800" kern="1200" dirty="0">
              <a:solidFill>
                <a:schemeClr val="bg2"/>
              </a:solidFill>
            </a:rPr>
            <a:t>Conduct a first conversation with a research librarian. </a:t>
          </a:r>
        </a:p>
      </dsp:txBody>
      <dsp:txXfrm rot="5400000">
        <a:off x="1" y="652700"/>
        <a:ext cx="1865774" cy="1958102"/>
      </dsp:txXfrm>
    </dsp:sp>
    <dsp:sp modelId="{B2988BA3-45E8-4B0F-A613-B28FD3F04ACD}">
      <dsp:nvSpPr>
        <dsp:cNvPr id="0" name=""/>
        <dsp:cNvSpPr/>
      </dsp:nvSpPr>
      <dsp:spPr>
        <a:xfrm rot="16200000">
          <a:off x="1308744" y="698864"/>
          <a:ext cx="3263504" cy="1865774"/>
        </a:xfrm>
        <a:prstGeom prst="flowChartManualOperation">
          <a:avLst/>
        </a:prstGeom>
        <a:solidFill>
          <a:schemeClr val="accent1">
            <a:lumMod val="60000"/>
            <a:lumOff val="4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0" rIns="115404" bIns="0" numCol="1" spcCol="1270" anchor="ctr" anchorCtr="0">
          <a:noAutofit/>
        </a:bodyPr>
        <a:lstStyle/>
        <a:p>
          <a:pPr lvl="0" algn="ctr" defTabSz="800100">
            <a:lnSpc>
              <a:spcPct val="90000"/>
            </a:lnSpc>
            <a:spcBef>
              <a:spcPct val="0"/>
            </a:spcBef>
            <a:spcAft>
              <a:spcPct val="35000"/>
            </a:spcAft>
          </a:pPr>
          <a:r>
            <a:rPr lang="en-US" sz="1800" kern="1200" dirty="0">
              <a:solidFill>
                <a:schemeClr val="bg2"/>
              </a:solidFill>
            </a:rPr>
            <a:t>2. </a:t>
          </a:r>
        </a:p>
        <a:p>
          <a:pPr lvl="0" algn="ctr" defTabSz="800100">
            <a:lnSpc>
              <a:spcPct val="90000"/>
            </a:lnSpc>
            <a:spcBef>
              <a:spcPct val="0"/>
            </a:spcBef>
            <a:spcAft>
              <a:spcPct val="35000"/>
            </a:spcAft>
          </a:pPr>
          <a:r>
            <a:rPr lang="en-US" sz="1800" kern="1200" dirty="0">
              <a:solidFill>
                <a:schemeClr val="bg2"/>
              </a:solidFill>
            </a:rPr>
            <a:t>Define the key terms of the interest statement. </a:t>
          </a:r>
        </a:p>
      </dsp:txBody>
      <dsp:txXfrm rot="5400000">
        <a:off x="2007609" y="652700"/>
        <a:ext cx="1865774" cy="1958102"/>
      </dsp:txXfrm>
    </dsp:sp>
    <dsp:sp modelId="{80310497-2D31-48AF-98B4-CFBFF8D07F09}">
      <dsp:nvSpPr>
        <dsp:cNvPr id="0" name=""/>
        <dsp:cNvSpPr/>
      </dsp:nvSpPr>
      <dsp:spPr>
        <a:xfrm rot="16200000">
          <a:off x="3314451" y="698864"/>
          <a:ext cx="3263504" cy="1865774"/>
        </a:xfrm>
        <a:prstGeom prst="flowChartManualOperation">
          <a:avLst/>
        </a:prstGeom>
        <a:solidFill>
          <a:schemeClr val="accent1">
            <a:lumMod val="60000"/>
            <a:lumOff val="4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0" rIns="115404" bIns="0" numCol="1" spcCol="1270" anchor="ctr" anchorCtr="0">
          <a:noAutofit/>
        </a:bodyPr>
        <a:lstStyle/>
        <a:p>
          <a:pPr lvl="0" algn="ctr" defTabSz="800100">
            <a:lnSpc>
              <a:spcPct val="90000"/>
            </a:lnSpc>
            <a:spcBef>
              <a:spcPct val="0"/>
            </a:spcBef>
            <a:spcAft>
              <a:spcPct val="35000"/>
            </a:spcAft>
          </a:pPr>
          <a:r>
            <a:rPr lang="en-US" sz="1800" kern="1200" dirty="0"/>
            <a:t/>
          </a:r>
          <a:br>
            <a:rPr lang="en-US" sz="1800" kern="1200" dirty="0"/>
          </a:br>
          <a:r>
            <a:rPr lang="en-US" sz="1800" kern="1200" dirty="0">
              <a:solidFill>
                <a:schemeClr val="bg2"/>
              </a:solidFill>
            </a:rPr>
            <a:t>3. </a:t>
          </a:r>
        </a:p>
        <a:p>
          <a:pPr lvl="0" algn="ctr" defTabSz="800100">
            <a:lnSpc>
              <a:spcPct val="90000"/>
            </a:lnSpc>
            <a:spcBef>
              <a:spcPct val="0"/>
            </a:spcBef>
            <a:spcAft>
              <a:spcPct val="35000"/>
            </a:spcAft>
          </a:pPr>
          <a:r>
            <a:rPr lang="en-US" sz="1800" kern="1200" dirty="0">
              <a:solidFill>
                <a:schemeClr val="bg2"/>
              </a:solidFill>
            </a:rPr>
            <a:t>Translate the key terms and core ideas of the interest statement. </a:t>
          </a:r>
        </a:p>
      </dsp:txBody>
      <dsp:txXfrm rot="5400000">
        <a:off x="4013316" y="652700"/>
        <a:ext cx="1865774" cy="1958102"/>
      </dsp:txXfrm>
    </dsp:sp>
    <dsp:sp modelId="{C2961BEB-FA94-40EA-BF19-33DBBBE4AD8C}">
      <dsp:nvSpPr>
        <dsp:cNvPr id="0" name=""/>
        <dsp:cNvSpPr/>
      </dsp:nvSpPr>
      <dsp:spPr>
        <a:xfrm rot="16200000">
          <a:off x="5320159" y="698864"/>
          <a:ext cx="3263504" cy="1865774"/>
        </a:xfrm>
        <a:prstGeom prst="flowChartManualOperation">
          <a:avLst/>
        </a:prstGeom>
        <a:solidFill>
          <a:schemeClr val="accent1">
            <a:lumMod val="60000"/>
            <a:lumOff val="40000"/>
          </a:schemeClr>
        </a:soli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14300" tIns="0" rIns="115404" bIns="0" numCol="1" spcCol="1270" anchor="ctr" anchorCtr="0">
          <a:noAutofit/>
        </a:bodyPr>
        <a:lstStyle/>
        <a:p>
          <a:pPr lvl="0" algn="ctr" defTabSz="800100">
            <a:lnSpc>
              <a:spcPct val="90000"/>
            </a:lnSpc>
            <a:spcBef>
              <a:spcPct val="0"/>
            </a:spcBef>
            <a:spcAft>
              <a:spcPct val="35000"/>
            </a:spcAft>
          </a:pPr>
          <a:r>
            <a:rPr lang="en-US" sz="1800" kern="1200" dirty="0"/>
            <a:t/>
          </a:r>
          <a:br>
            <a:rPr lang="en-US" sz="1800" kern="1200" dirty="0"/>
          </a:br>
          <a:r>
            <a:rPr lang="en-US" sz="1800" kern="1200" dirty="0">
              <a:solidFill>
                <a:schemeClr val="bg2"/>
              </a:solidFill>
            </a:rPr>
            <a:t>4. </a:t>
          </a:r>
        </a:p>
        <a:p>
          <a:pPr lvl="0" algn="ctr" defTabSz="800100">
            <a:lnSpc>
              <a:spcPct val="90000"/>
            </a:lnSpc>
            <a:spcBef>
              <a:spcPct val="0"/>
            </a:spcBef>
            <a:spcAft>
              <a:spcPct val="35000"/>
            </a:spcAft>
          </a:pPr>
          <a:r>
            <a:rPr lang="en-US" sz="1800" kern="1200" dirty="0">
              <a:solidFill>
                <a:schemeClr val="bg2"/>
              </a:solidFill>
            </a:rPr>
            <a:t>Rewrite the interest statement into a preliminary topic statement.</a:t>
          </a:r>
          <a:r>
            <a:rPr lang="en-US" sz="1800" kern="1200" dirty="0"/>
            <a:t> </a:t>
          </a:r>
        </a:p>
      </dsp:txBody>
      <dsp:txXfrm rot="5400000">
        <a:off x="6019024" y="652700"/>
        <a:ext cx="1865774" cy="1958102"/>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6">
  <dgm:title val=""/>
  <dgm:desc val=""/>
  <dgm:catLst>
    <dgm:cat type="list" pri="1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ptType="node" refType="h"/>
      <dgm:constr type="w" for="ch" ptType="node" refType="w"/>
      <dgm:constr type="primFontSz" for="ch" ptType="node" op="equ"/>
      <dgm:constr type="w" for="ch" forName="sibTrans" refType="w" fact="0.075"/>
    </dgm:constrLst>
    <dgm:ruleLst/>
    <dgm:forEach name="nodesForEach" axis="ch" ptType="node">
      <dgm:layoutNode name="node">
        <dgm:varLst>
          <dgm:bulletEnabled val="1"/>
        </dgm:varLst>
        <dgm:alg type="tx"/>
        <dgm:choose name="Name4">
          <dgm:if name="Name5" func="var" arg="dir" op="equ" val="norm">
            <dgm:shape xmlns:r="http://schemas.openxmlformats.org/officeDocument/2006/relationships" rot="-90" type="flowChartManualOperation" r:blip="">
              <dgm:adjLst/>
            </dgm:shape>
          </dgm:if>
          <dgm:else name="Name6">
            <dgm:shape xmlns:r="http://schemas.openxmlformats.org/officeDocument/2006/relationships" rot="90" type="flowChartManualOperation" r:blip="">
              <dgm:adjLst/>
            </dgm:shape>
          </dgm:else>
        </dgm:choose>
        <dgm:presOf axis="desOrSelf" ptType="node"/>
        <dgm:constrLst>
          <dgm:constr type="primFontSz" val="65"/>
          <dgm:constr type="tMarg"/>
          <dgm:constr type="bMarg"/>
          <dgm:constr type="lMarg" refType="primFontSz" fact="0.5"/>
          <dgm:constr type="rMarg" refType="lMarg"/>
        </dgm:constrLst>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BEBA17-6C74-4069-B8DE-89AB2AA4905F}" type="datetimeFigureOut">
              <a:rPr lang="en-US" smtClean="0"/>
              <a:t>10/18/2016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D72F60-8767-47F7-BE2B-E5C7BD91246B}" type="slidenum">
              <a:rPr lang="en-US" smtClean="0"/>
              <a:t>‹#›</a:t>
            </a:fld>
            <a:endParaRPr lang="en-US"/>
          </a:p>
        </p:txBody>
      </p:sp>
    </p:spTree>
    <p:extLst>
      <p:ext uri="{BB962C8B-B14F-4D97-AF65-F5344CB8AC3E}">
        <p14:creationId xmlns:p14="http://schemas.microsoft.com/office/powerpoint/2010/main" val="13679797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DD72F60-8767-47F7-BE2B-E5C7BD91246B}" type="slidenum">
              <a:rPr lang="en-US" smtClean="0"/>
              <a:t>1</a:t>
            </a:fld>
            <a:endParaRPr lang="en-US"/>
          </a:p>
        </p:txBody>
      </p:sp>
    </p:spTree>
    <p:extLst>
      <p:ext uri="{BB962C8B-B14F-4D97-AF65-F5344CB8AC3E}">
        <p14:creationId xmlns:p14="http://schemas.microsoft.com/office/powerpoint/2010/main" val="26476901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page 16</a:t>
            </a:r>
          </a:p>
          <a:p>
            <a:r>
              <a:rPr lang="en-US" dirty="0"/>
              <a:t>Speak to slide. </a:t>
            </a:r>
            <a:r>
              <a:rPr lang="en-US"/>
              <a:t>Review </a:t>
            </a:r>
            <a:r>
              <a:rPr lang="en-US" dirty="0"/>
              <a:t>the tasks and activities of this step.</a:t>
            </a:r>
          </a:p>
        </p:txBody>
      </p:sp>
      <p:sp>
        <p:nvSpPr>
          <p:cNvPr id="4" name="Slide Number Placeholder 3"/>
          <p:cNvSpPr>
            <a:spLocks noGrp="1"/>
          </p:cNvSpPr>
          <p:nvPr>
            <p:ph type="sldNum" sz="quarter" idx="10"/>
          </p:nvPr>
        </p:nvSpPr>
        <p:spPr/>
        <p:txBody>
          <a:bodyPr/>
          <a:lstStyle/>
          <a:p>
            <a:fld id="{00A428DB-082B-42CB-AA79-6CE83E43E345}" type="slidenum">
              <a:rPr lang="en-US" smtClean="0"/>
              <a:t>10</a:t>
            </a:fld>
            <a:endParaRPr lang="en-US"/>
          </a:p>
        </p:txBody>
      </p:sp>
    </p:spTree>
    <p:extLst>
      <p:ext uri="{BB962C8B-B14F-4D97-AF65-F5344CB8AC3E}">
        <p14:creationId xmlns:p14="http://schemas.microsoft.com/office/powerpoint/2010/main" val="258259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0A428DB-082B-42CB-AA79-6CE83E43E345}" type="slidenum">
              <a:rPr lang="en-US" smtClean="0"/>
              <a:t>2</a:t>
            </a:fld>
            <a:endParaRPr lang="en-US"/>
          </a:p>
        </p:txBody>
      </p:sp>
    </p:spTree>
    <p:extLst>
      <p:ext uri="{BB962C8B-B14F-4D97-AF65-F5344CB8AC3E}">
        <p14:creationId xmlns:p14="http://schemas.microsoft.com/office/powerpoint/2010/main" val="337703194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39363"/>
            <a:r>
              <a:rPr lang="en-US" dirty="0"/>
              <a:t>Four tasks are required to create the research topic statement. They are (1) identifying a subject for study, (2) translating this personal interest or concern into a </a:t>
            </a:r>
            <a:r>
              <a:rPr lang="en-US" b="1" dirty="0"/>
              <a:t>research query</a:t>
            </a:r>
            <a:r>
              <a:rPr lang="en-US" dirty="0"/>
              <a:t>, (3) connecting the research query to the appropriate academic discipline, and (4) writing the </a:t>
            </a:r>
            <a:r>
              <a:rPr lang="en-US" b="1" dirty="0"/>
              <a:t>preliminary topic </a:t>
            </a:r>
            <a:r>
              <a:rPr lang="en-US" dirty="0"/>
              <a:t>statement. These tasks are the subject of this chapter. Figure 1.1 illustrates this process.</a:t>
            </a:r>
          </a:p>
          <a:p>
            <a:endParaRPr lang="en-US" dirty="0"/>
          </a:p>
        </p:txBody>
      </p:sp>
      <p:sp>
        <p:nvSpPr>
          <p:cNvPr id="4" name="Slide Number Placeholder 3"/>
          <p:cNvSpPr>
            <a:spLocks noGrp="1"/>
          </p:cNvSpPr>
          <p:nvPr>
            <p:ph type="sldNum" sz="quarter" idx="10"/>
          </p:nvPr>
        </p:nvSpPr>
        <p:spPr/>
        <p:txBody>
          <a:bodyPr/>
          <a:lstStyle/>
          <a:p>
            <a:fld id="{00A428DB-082B-42CB-AA79-6CE83E43E345}" type="slidenum">
              <a:rPr lang="en-US" smtClean="0"/>
              <a:t>3</a:t>
            </a:fld>
            <a:endParaRPr lang="en-US"/>
          </a:p>
        </p:txBody>
      </p:sp>
    </p:spTree>
    <p:extLst>
      <p:ext uri="{BB962C8B-B14F-4D97-AF65-F5344CB8AC3E}">
        <p14:creationId xmlns:p14="http://schemas.microsoft.com/office/powerpoint/2010/main" val="14193883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19-20</a:t>
            </a:r>
          </a:p>
          <a:p>
            <a:endParaRPr lang="en-US" dirty="0"/>
          </a:p>
          <a:p>
            <a:r>
              <a:rPr lang="en-US" dirty="0"/>
              <a:t>After </a:t>
            </a:r>
            <a:r>
              <a:rPr lang="en-US" dirty="0" smtClean="0"/>
              <a:t>speaking </a:t>
            </a:r>
            <a:r>
              <a:rPr lang="en-US" dirty="0"/>
              <a:t>to the slide contents discuss researcher</a:t>
            </a:r>
            <a:r>
              <a:rPr lang="en-US" baseline="0" dirty="0"/>
              <a:t> bias. </a:t>
            </a:r>
          </a:p>
          <a:p>
            <a:r>
              <a:rPr lang="en-US" dirty="0"/>
              <a:t>Researchers have opinions about the problems they select, as well as viewpoints about them. These preconceptions and personal attachments are both strengths and weaknesses in a research effort. Personal attachment to an interest provides the passion and dedica­tion necessary for conducting good research, which is a plus. However, personal attachment can also carry bias and opinion, causing researchers to jump to premature conclusions and conduct bad research.</a:t>
            </a:r>
          </a:p>
          <a:p>
            <a:r>
              <a:rPr lang="en-US" dirty="0"/>
              <a:t>While bias and opinion can never be removed completely, they must be recog­nized and controlled.  Discuss the concept of </a:t>
            </a:r>
            <a:r>
              <a:rPr lang="en-US" dirty="0" smtClean="0"/>
              <a:t>reflexivity</a:t>
            </a:r>
            <a:r>
              <a:rPr lang="en-US" dirty="0"/>
              <a:t>.</a:t>
            </a:r>
          </a:p>
          <a:p>
            <a:endParaRPr lang="en-US" baseline="0" dirty="0"/>
          </a:p>
          <a:p>
            <a:endParaRPr lang="en-US" dirty="0"/>
          </a:p>
        </p:txBody>
      </p:sp>
      <p:sp>
        <p:nvSpPr>
          <p:cNvPr id="4" name="Slide Number Placeholder 3"/>
          <p:cNvSpPr>
            <a:spLocks noGrp="1"/>
          </p:cNvSpPr>
          <p:nvPr>
            <p:ph type="sldNum" sz="quarter" idx="10"/>
          </p:nvPr>
        </p:nvSpPr>
        <p:spPr/>
        <p:txBody>
          <a:bodyPr/>
          <a:lstStyle/>
          <a:p>
            <a:fld id="{00A428DB-082B-42CB-AA79-6CE83E43E345}" type="slidenum">
              <a:rPr lang="en-US" smtClean="0"/>
              <a:t>4</a:t>
            </a:fld>
            <a:endParaRPr lang="en-US"/>
          </a:p>
        </p:txBody>
      </p:sp>
    </p:spTree>
    <p:extLst>
      <p:ext uri="{BB962C8B-B14F-4D97-AF65-F5344CB8AC3E}">
        <p14:creationId xmlns:p14="http://schemas.microsoft.com/office/powerpoint/2010/main" val="17165654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22 – 27</a:t>
            </a:r>
          </a:p>
          <a:p>
            <a:r>
              <a:rPr lang="en-US" dirty="0"/>
              <a:t>The initial </a:t>
            </a:r>
            <a:r>
              <a:rPr lang="en-US" dirty="0" smtClean="0"/>
              <a:t>statement </a:t>
            </a:r>
            <a:r>
              <a:rPr lang="en-US" dirty="0"/>
              <a:t>of the research problem in most cases has been framed from  the researcher’s personal perspective. Oft times, it is expressed in general terms using  everyday terminology and </a:t>
            </a:r>
            <a:r>
              <a:rPr lang="en-US" dirty="0" smtClean="0"/>
              <a:t>definition</a:t>
            </a:r>
            <a:r>
              <a:rPr lang="en-US" dirty="0"/>
              <a:t>. Without giving careful consideration  to reframing and refining this interest into  a concise statement, clearly defining key </a:t>
            </a:r>
            <a:r>
              <a:rPr lang="en-US" dirty="0" smtClean="0"/>
              <a:t>elements </a:t>
            </a:r>
            <a:r>
              <a:rPr lang="en-US" dirty="0"/>
              <a:t>of the  </a:t>
            </a:r>
            <a:r>
              <a:rPr lang="en-US" dirty="0" smtClean="0"/>
              <a:t>enquiry, </a:t>
            </a:r>
            <a:r>
              <a:rPr lang="en-US" dirty="0"/>
              <a:t>and using the terminology from the appropriate academic discipline,  the literature review  will be difficult, if not impossible, to complete. </a:t>
            </a:r>
          </a:p>
          <a:p>
            <a:endParaRPr lang="en-US" dirty="0"/>
          </a:p>
          <a:p>
            <a:r>
              <a:rPr lang="en-US" dirty="0"/>
              <a:t>Three refinements of the original personal statement of interest </a:t>
            </a:r>
            <a:r>
              <a:rPr lang="en-US" dirty="0" smtClean="0"/>
              <a:t>can </a:t>
            </a:r>
            <a:r>
              <a:rPr lang="en-US" dirty="0"/>
              <a:t>be done to reframe the personal interest statement into a preliminary topic statement</a:t>
            </a:r>
            <a:r>
              <a:rPr lang="en-US" dirty="0" smtClean="0"/>
              <a:t>. (Activities </a:t>
            </a:r>
            <a:r>
              <a:rPr lang="en-US" dirty="0"/>
              <a:t>1-3) See above.</a:t>
            </a:r>
          </a:p>
          <a:p>
            <a:endParaRPr lang="en-US" dirty="0"/>
          </a:p>
          <a:p>
            <a:r>
              <a:rPr lang="en-US" dirty="0"/>
              <a:t>Activity 4. Reflection becomes the first major decision point for the researcher. After reframing the personal interest, the researcher should now step back and ask, </a:t>
            </a:r>
            <a:r>
              <a:rPr lang="en-US" dirty="0" smtClean="0"/>
              <a:t>“Given </a:t>
            </a:r>
            <a:r>
              <a:rPr lang="en-US" dirty="0"/>
              <a:t>the preliminary topic statement I have crafted, do I have the prerequisite </a:t>
            </a:r>
            <a:r>
              <a:rPr lang="en-US" dirty="0" smtClean="0"/>
              <a:t>knowledge</a:t>
            </a:r>
            <a:r>
              <a:rPr lang="en-US" dirty="0"/>
              <a:t>, and passion to </a:t>
            </a:r>
            <a:r>
              <a:rPr lang="en-US" dirty="0" smtClean="0"/>
              <a:t>take </a:t>
            </a:r>
            <a:r>
              <a:rPr lang="en-US" dirty="0"/>
              <a:t>this on? Do I really want to research this topic?</a:t>
            </a:r>
          </a:p>
        </p:txBody>
      </p:sp>
      <p:sp>
        <p:nvSpPr>
          <p:cNvPr id="4" name="Slide Number Placeholder 3"/>
          <p:cNvSpPr>
            <a:spLocks noGrp="1"/>
          </p:cNvSpPr>
          <p:nvPr>
            <p:ph type="sldNum" sz="quarter" idx="10"/>
          </p:nvPr>
        </p:nvSpPr>
        <p:spPr/>
        <p:txBody>
          <a:bodyPr/>
          <a:lstStyle/>
          <a:p>
            <a:fld id="{00A428DB-082B-42CB-AA79-6CE83E43E345}" type="slidenum">
              <a:rPr lang="en-US" smtClean="0"/>
              <a:t>5</a:t>
            </a:fld>
            <a:endParaRPr lang="en-US"/>
          </a:p>
        </p:txBody>
      </p:sp>
    </p:spTree>
    <p:extLst>
      <p:ext uri="{BB962C8B-B14F-4D97-AF65-F5344CB8AC3E}">
        <p14:creationId xmlns:p14="http://schemas.microsoft.com/office/powerpoint/2010/main" val="27457287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27-30</a:t>
            </a:r>
          </a:p>
          <a:p>
            <a:r>
              <a:rPr lang="en-US" dirty="0"/>
              <a:t>The researcher has reframed the interest statement moving from general to specific terminology and identifying a </a:t>
            </a:r>
            <a:r>
              <a:rPr lang="en-US" dirty="0" smtClean="0"/>
              <a:t>well-defined </a:t>
            </a:r>
            <a:r>
              <a:rPr lang="en-US" dirty="0"/>
              <a:t>research subject. An appropriate academic </a:t>
            </a:r>
            <a:r>
              <a:rPr lang="en-US" dirty="0" smtClean="0"/>
              <a:t>disciple </a:t>
            </a:r>
            <a:r>
              <a:rPr lang="en-US" dirty="0"/>
              <a:t>has been </a:t>
            </a:r>
            <a:r>
              <a:rPr lang="en-US" dirty="0" smtClean="0"/>
              <a:t>identified, </a:t>
            </a:r>
            <a:r>
              <a:rPr lang="en-US" dirty="0"/>
              <a:t>which addresses the question’s </a:t>
            </a:r>
            <a:r>
              <a:rPr lang="en-US" dirty="0" smtClean="0"/>
              <a:t>content </a:t>
            </a:r>
            <a:r>
              <a:rPr lang="en-US" dirty="0"/>
              <a:t>area.</a:t>
            </a:r>
          </a:p>
          <a:p>
            <a:r>
              <a:rPr lang="en-US" dirty="0"/>
              <a:t>Using personal “everyday” language to form a preliminary topic statement will invariably lead to an </a:t>
            </a:r>
            <a:r>
              <a:rPr lang="en-US" dirty="0" smtClean="0"/>
              <a:t>ill-defined </a:t>
            </a:r>
            <a:r>
              <a:rPr lang="en-US" dirty="0"/>
              <a:t>literature search. </a:t>
            </a:r>
            <a:r>
              <a:rPr lang="en-US" dirty="0" smtClean="0"/>
              <a:t>To </a:t>
            </a:r>
            <a:r>
              <a:rPr lang="en-US" dirty="0"/>
              <a:t>avoid this </a:t>
            </a:r>
            <a:r>
              <a:rPr lang="en-US" dirty="0" smtClean="0"/>
              <a:t>mistake,</a:t>
            </a:r>
            <a:r>
              <a:rPr lang="en-US" baseline="0" dirty="0" smtClean="0"/>
              <a:t> </a:t>
            </a:r>
            <a:r>
              <a:rPr lang="en-US" dirty="0" smtClean="0"/>
              <a:t>one </a:t>
            </a:r>
            <a:r>
              <a:rPr lang="en-US" dirty="0"/>
              <a:t>important task still remains, linking to the terminology of the discipline.</a:t>
            </a:r>
          </a:p>
          <a:p>
            <a:r>
              <a:rPr lang="en-US" dirty="0"/>
              <a:t>The activities above will accomplish this task. </a:t>
            </a:r>
          </a:p>
          <a:p>
            <a:endParaRPr lang="en-US" dirty="0"/>
          </a:p>
          <a:p>
            <a:pPr marL="176131" indent="-176131">
              <a:buFont typeface="Arial" panose="020B0604020202020204" pitchFamily="34" charset="0"/>
              <a:buChar char="•"/>
            </a:pPr>
            <a:r>
              <a:rPr lang="en-US" dirty="0"/>
              <a:t>Use a </a:t>
            </a:r>
            <a:r>
              <a:rPr lang="en-US" i="1" dirty="0"/>
              <a:t>subject-area thesaurus </a:t>
            </a:r>
            <a:r>
              <a:rPr lang="en-US" dirty="0"/>
              <a:t>to find the synonyms linking appropriate academic terminology to the keywords of the interest statement. </a:t>
            </a:r>
          </a:p>
          <a:p>
            <a:pPr marL="176131" indent="-176131">
              <a:buFont typeface="Arial" panose="020B0604020202020204" pitchFamily="34" charset="0"/>
              <a:buChar char="•"/>
            </a:pPr>
            <a:r>
              <a:rPr lang="en-US" dirty="0"/>
              <a:t>The </a:t>
            </a:r>
            <a:r>
              <a:rPr lang="en-US" i="1" dirty="0"/>
              <a:t>subject-area dictionary </a:t>
            </a:r>
            <a:r>
              <a:rPr lang="en-US" dirty="0"/>
              <a:t>provides a different reference point. Using the results of the thesaurus search, consult these specialized dictionaries to determine if the definition of the terms selected fits your needs. These references provide the language familiarity and phrasing necessary to transform the terms of the interest statement into a viable preliminary topic statement. </a:t>
            </a:r>
          </a:p>
          <a:p>
            <a:pPr marL="176131" indent="-176131">
              <a:buFont typeface="Arial" panose="020B0604020202020204" pitchFamily="34" charset="0"/>
              <a:buChar char="•"/>
            </a:pPr>
            <a:r>
              <a:rPr lang="en-US" i="1" dirty="0"/>
              <a:t>Subject-area handbooks </a:t>
            </a:r>
            <a:r>
              <a:rPr lang="en-US" dirty="0"/>
              <a:t>discuss the theories relating to the topics of their academic field. They provide a great head start in determining the boundaries for the literature search and in creating an overview of the academic discourse about the subject. </a:t>
            </a:r>
          </a:p>
          <a:p>
            <a:pPr marL="176131" indent="-176131">
              <a:buFont typeface="Arial" panose="020B0604020202020204" pitchFamily="34" charset="0"/>
              <a:buChar char="•"/>
            </a:pPr>
            <a:r>
              <a:rPr lang="en-US" i="1" dirty="0"/>
              <a:t>Subject-area handbooks </a:t>
            </a:r>
            <a:r>
              <a:rPr lang="en-US" dirty="0"/>
              <a:t>can be organized in three ways: </a:t>
            </a:r>
            <a:r>
              <a:rPr lang="en-US" dirty="0" smtClean="0"/>
              <a:t>chronologically </a:t>
            </a:r>
            <a:r>
              <a:rPr lang="en-US" dirty="0"/>
              <a:t>by </a:t>
            </a:r>
            <a:r>
              <a:rPr lang="en-US" dirty="0" smtClean="0"/>
              <a:t>theory, </a:t>
            </a:r>
            <a:r>
              <a:rPr lang="en-US" dirty="0"/>
              <a:t>theo­ries can be organized </a:t>
            </a:r>
            <a:r>
              <a:rPr lang="en-US" dirty="0" smtClean="0"/>
              <a:t>topically, </a:t>
            </a:r>
            <a:r>
              <a:rPr lang="en-US" dirty="0"/>
              <a:t>or organized around current discussions in the field. </a:t>
            </a:r>
          </a:p>
          <a:p>
            <a:pPr marL="176131" indent="-176131">
              <a:buFont typeface="Arial" panose="020B0604020202020204" pitchFamily="34" charset="0"/>
              <a:buChar char="•"/>
            </a:pPr>
            <a:r>
              <a:rPr lang="en-US" dirty="0"/>
              <a:t>DO NOT USE  the standard general dictionaries or thesauri for these activities.</a:t>
            </a:r>
          </a:p>
          <a:p>
            <a:r>
              <a:rPr lang="en-US" dirty="0"/>
              <a:t>Show how these activities can be accomplished using a library's virtual portal.</a:t>
            </a:r>
          </a:p>
          <a:p>
            <a:endParaRPr lang="en-US" dirty="0"/>
          </a:p>
        </p:txBody>
      </p:sp>
      <p:sp>
        <p:nvSpPr>
          <p:cNvPr id="4" name="Slide Number Placeholder 3"/>
          <p:cNvSpPr>
            <a:spLocks noGrp="1"/>
          </p:cNvSpPr>
          <p:nvPr>
            <p:ph type="sldNum" sz="quarter" idx="10"/>
          </p:nvPr>
        </p:nvSpPr>
        <p:spPr>
          <a:xfrm>
            <a:off x="5627741" y="8775026"/>
            <a:ext cx="3066733" cy="469779"/>
          </a:xfrm>
        </p:spPr>
        <p:txBody>
          <a:bodyPr/>
          <a:lstStyle/>
          <a:p>
            <a:fld id="{00A428DB-082B-42CB-AA79-6CE83E43E345}" type="slidenum">
              <a:rPr lang="en-US" smtClean="0"/>
              <a:t>6</a:t>
            </a:fld>
            <a:endParaRPr lang="en-US" dirty="0"/>
          </a:p>
        </p:txBody>
      </p:sp>
    </p:spTree>
    <p:extLst>
      <p:ext uri="{BB962C8B-B14F-4D97-AF65-F5344CB8AC3E}">
        <p14:creationId xmlns:p14="http://schemas.microsoft.com/office/powerpoint/2010/main" val="16084963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a:t>
            </a:r>
            <a:r>
              <a:rPr lang="en-US" dirty="0" smtClean="0"/>
              <a:t>reference: 30 – 32</a:t>
            </a:r>
            <a:endParaRPr lang="en-US" dirty="0"/>
          </a:p>
          <a:p>
            <a:r>
              <a:rPr lang="en-US" dirty="0"/>
              <a:t>Speak to the slide contents.</a:t>
            </a:r>
          </a:p>
          <a:p>
            <a:r>
              <a:rPr lang="en-US" dirty="0"/>
              <a:t>Make specific reference to </a:t>
            </a:r>
            <a:r>
              <a:rPr lang="en-US" dirty="0" smtClean="0"/>
              <a:t>cataloging </a:t>
            </a:r>
            <a:r>
              <a:rPr lang="en-US" dirty="0"/>
              <a:t>and documenting software.</a:t>
            </a:r>
          </a:p>
          <a:p>
            <a:pPr lvl="0"/>
            <a:r>
              <a:rPr lang="en-US" dirty="0"/>
              <a:t>Use a cataloging system to codify the library materials you have for easy reference and identification. Cataloging tools range from simple 3x5 index cards to research soft­ware tools. </a:t>
            </a:r>
          </a:p>
          <a:p>
            <a:pPr lvl="0"/>
            <a:r>
              <a:rPr lang="en-US" dirty="0" err="1"/>
              <a:t>RefWorks</a:t>
            </a:r>
            <a:r>
              <a:rPr lang="en-US" dirty="0"/>
              <a:t> is available on most university Web sites, or you can purchase software such as EndNote or Citation. </a:t>
            </a:r>
          </a:p>
          <a:p>
            <a:pPr marL="176131" indent="-176131">
              <a:buFont typeface="Arial" panose="020B0604020202020204" pitchFamily="34" charset="0"/>
              <a:buChar char="•"/>
            </a:pPr>
            <a:r>
              <a:rPr lang="en-US" dirty="0"/>
              <a:t>Documentation tools provide the filing system </a:t>
            </a:r>
            <a:r>
              <a:rPr lang="en-US" dirty="0" smtClean="0"/>
              <a:t>for </a:t>
            </a:r>
            <a:r>
              <a:rPr lang="en-US" dirty="0"/>
              <a:t>the library data collected for study. </a:t>
            </a:r>
          </a:p>
          <a:p>
            <a:pPr marL="176131" indent="-176131">
              <a:buFont typeface="Arial" panose="020B0604020202020204" pitchFamily="34" charset="0"/>
              <a:buChar char="•"/>
            </a:pPr>
            <a:r>
              <a:rPr lang="en-US" dirty="0"/>
              <a:t>Store notes about a subject, quotes and abstracts, further references to explore, subject maps, or a list of tasks to be completed next. </a:t>
            </a:r>
          </a:p>
          <a:p>
            <a:pPr marL="176131" indent="-176131">
              <a:buFont typeface="Arial" panose="020B0604020202020204" pitchFamily="34" charset="0"/>
              <a:buChar char="•"/>
            </a:pPr>
            <a:r>
              <a:rPr lang="en-US" dirty="0"/>
              <a:t>Have various levels of sophistication, the simplest being a notebook or notepad. The more complex and inte­grated ones are software such as EndNote, Citation, Microsoft OneNote, ISI </a:t>
            </a:r>
            <a:r>
              <a:rPr lang="en-US" dirty="0" err="1"/>
              <a:t>ResearchSoft</a:t>
            </a:r>
            <a:r>
              <a:rPr lang="en-US" dirty="0"/>
              <a:t> Reference Manager, or </a:t>
            </a:r>
            <a:r>
              <a:rPr lang="en-US" dirty="0" err="1"/>
              <a:t>RefWorks</a:t>
            </a:r>
            <a:r>
              <a:rPr lang="en-US" dirty="0"/>
              <a:t>. </a:t>
            </a:r>
          </a:p>
          <a:p>
            <a:r>
              <a:rPr lang="en-US" dirty="0"/>
              <a:t>Take the time before you begin researching to build an organiza­tional system that fits your learning style and will aid you through the entire literature review.</a:t>
            </a:r>
          </a:p>
        </p:txBody>
      </p:sp>
      <p:sp>
        <p:nvSpPr>
          <p:cNvPr id="4" name="Slide Number Placeholder 3"/>
          <p:cNvSpPr>
            <a:spLocks noGrp="1"/>
          </p:cNvSpPr>
          <p:nvPr>
            <p:ph type="sldNum" sz="quarter" idx="10"/>
          </p:nvPr>
        </p:nvSpPr>
        <p:spPr/>
        <p:txBody>
          <a:bodyPr/>
          <a:lstStyle/>
          <a:p>
            <a:fld id="{00A428DB-082B-42CB-AA79-6CE83E43E345}" type="slidenum">
              <a:rPr lang="en-US" smtClean="0"/>
              <a:t>7</a:t>
            </a:fld>
            <a:endParaRPr lang="en-US"/>
          </a:p>
        </p:txBody>
      </p:sp>
    </p:spTree>
    <p:extLst>
      <p:ext uri="{BB962C8B-B14F-4D97-AF65-F5344CB8AC3E}">
        <p14:creationId xmlns:p14="http://schemas.microsoft.com/office/powerpoint/2010/main" val="3228982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a:t>
            </a:r>
            <a:r>
              <a:rPr lang="en-US" baseline="0" dirty="0"/>
              <a:t> 32-33</a:t>
            </a:r>
          </a:p>
          <a:p>
            <a:r>
              <a:rPr lang="en-US" baseline="0" dirty="0"/>
              <a:t>Review the four activities. See Exercise 1.6.</a:t>
            </a:r>
          </a:p>
          <a:p>
            <a:endParaRPr lang="en-US" baseline="0" dirty="0"/>
          </a:p>
          <a:p>
            <a:endParaRPr lang="en-US" baseline="0" dirty="0"/>
          </a:p>
          <a:p>
            <a:endParaRPr lang="en-US" dirty="0"/>
          </a:p>
        </p:txBody>
      </p:sp>
      <p:sp>
        <p:nvSpPr>
          <p:cNvPr id="4" name="Slide Number Placeholder 3"/>
          <p:cNvSpPr>
            <a:spLocks noGrp="1"/>
          </p:cNvSpPr>
          <p:nvPr>
            <p:ph type="sldNum" sz="quarter" idx="10"/>
          </p:nvPr>
        </p:nvSpPr>
        <p:spPr/>
        <p:txBody>
          <a:bodyPr/>
          <a:lstStyle/>
          <a:p>
            <a:fld id="{00A428DB-082B-42CB-AA79-6CE83E43E345}" type="slidenum">
              <a:rPr lang="en-US" smtClean="0"/>
              <a:t>8</a:t>
            </a:fld>
            <a:endParaRPr lang="en-US"/>
          </a:p>
        </p:txBody>
      </p:sp>
    </p:spTree>
    <p:extLst>
      <p:ext uri="{BB962C8B-B14F-4D97-AF65-F5344CB8AC3E}">
        <p14:creationId xmlns:p14="http://schemas.microsoft.com/office/powerpoint/2010/main" val="2679409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 reference: page 33</a:t>
            </a:r>
          </a:p>
          <a:p>
            <a:r>
              <a:rPr lang="en-US" dirty="0"/>
              <a:t>Speak to the slide.</a:t>
            </a:r>
          </a:p>
        </p:txBody>
      </p:sp>
      <p:sp>
        <p:nvSpPr>
          <p:cNvPr id="4" name="Slide Number Placeholder 3"/>
          <p:cNvSpPr>
            <a:spLocks noGrp="1"/>
          </p:cNvSpPr>
          <p:nvPr>
            <p:ph type="sldNum" sz="quarter" idx="10"/>
          </p:nvPr>
        </p:nvSpPr>
        <p:spPr/>
        <p:txBody>
          <a:bodyPr/>
          <a:lstStyle/>
          <a:p>
            <a:fld id="{00A428DB-082B-42CB-AA79-6CE83E43E345}" type="slidenum">
              <a:rPr lang="en-US" smtClean="0"/>
              <a:t>9</a:t>
            </a:fld>
            <a:endParaRPr lang="en-US"/>
          </a:p>
        </p:txBody>
      </p:sp>
    </p:spTree>
    <p:extLst>
      <p:ext uri="{BB962C8B-B14F-4D97-AF65-F5344CB8AC3E}">
        <p14:creationId xmlns:p14="http://schemas.microsoft.com/office/powerpoint/2010/main" val="334816983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08883"/>
            <a:ext cx="5292739" cy="2306126"/>
          </a:xfrm>
        </p:spPr>
        <p:txBody>
          <a:bodyPr/>
          <a:lstStyle>
            <a:lvl1pPr algn="l">
              <a:defRPr>
                <a:solidFill>
                  <a:schemeClr val="bg1"/>
                </a:solidFill>
              </a:defRPr>
            </a:lvl1pPr>
          </a:lstStyle>
          <a:p>
            <a:r>
              <a:rPr lang="en-US" dirty="0"/>
              <a:t>Click to edit Master title style</a:t>
            </a:r>
          </a:p>
        </p:txBody>
      </p:sp>
      <p:sp>
        <p:nvSpPr>
          <p:cNvPr id="3"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2754559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34D32E49-086E-214C-84DF-38EB4833D748}" type="datetimeFigureOut">
              <a:rPr lang="en-US" smtClean="0"/>
              <a:t>10/18/2016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40868545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4D32E49-086E-214C-84DF-38EB4833D748}" type="datetimeFigureOut">
              <a:rPr lang="en-US" smtClean="0"/>
              <a:t>10/18/2016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6851330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D32E49-086E-214C-84DF-38EB4833D748}" type="datetimeFigureOut">
              <a:rPr lang="en-US" smtClean="0"/>
              <a:t>10/18/2016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8888942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D32E49-086E-214C-84DF-38EB4833D748}" type="datetimeFigureOut">
              <a:rPr lang="en-US" smtClean="0"/>
              <a:t>10/18/2016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40568351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4D32E49-086E-214C-84DF-38EB4833D748}" type="datetimeFigureOut">
              <a:rPr lang="en-US" smtClean="0"/>
              <a:t>10/18/2016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18437842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2839018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92033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2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308883"/>
            <a:ext cx="5292739" cy="2306126"/>
          </a:xfrm>
        </p:spPr>
        <p:txBody>
          <a:bodyPr anchor="t" anchorCtr="0"/>
          <a:lstStyle>
            <a:lvl1pPr algn="l">
              <a:defRPr>
                <a:solidFill>
                  <a:srgbClr val="BE0004"/>
                </a:solidFill>
              </a:defRPr>
            </a:lvl1pPr>
          </a:lstStyle>
          <a:p>
            <a:r>
              <a:rPr lang="en-US" dirty="0"/>
              <a:t>Click to edit Master title style</a:t>
            </a:r>
          </a:p>
        </p:txBody>
      </p:sp>
      <p:sp>
        <p:nvSpPr>
          <p:cNvPr id="3" name="Subtitle 2"/>
          <p:cNvSpPr>
            <a:spLocks noGrp="1"/>
          </p:cNvSpPr>
          <p:nvPr>
            <p:ph type="subTitle" idx="1"/>
          </p:nvPr>
        </p:nvSpPr>
        <p:spPr>
          <a:xfrm>
            <a:off x="6931726" y="1291808"/>
            <a:ext cx="2133600" cy="4146288"/>
          </a:xfrm>
        </p:spPr>
        <p:txBody>
          <a:bodyPr/>
          <a:lstStyle>
            <a:lvl1pPr marL="0" indent="0" algn="l">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4293318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3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166203" y="1137481"/>
            <a:ext cx="7349628" cy="2477528"/>
          </a:xfrm>
        </p:spPr>
        <p:txBody>
          <a:bodyPr anchor="t" anchorCtr="0"/>
          <a:lstStyle>
            <a:lvl1pPr algn="l">
              <a:defRPr>
                <a:solidFill>
                  <a:srgbClr val="BE0004"/>
                </a:solidFill>
              </a:defRPr>
            </a:lvl1pPr>
          </a:lstStyle>
          <a:p>
            <a:r>
              <a:rPr lang="en-US" dirty="0"/>
              <a:t>Click to edit Master title style</a:t>
            </a:r>
          </a:p>
        </p:txBody>
      </p:sp>
      <p:sp>
        <p:nvSpPr>
          <p:cNvPr id="3" name="Subtitle 2"/>
          <p:cNvSpPr>
            <a:spLocks noGrp="1"/>
          </p:cNvSpPr>
          <p:nvPr>
            <p:ph type="subTitle" idx="1"/>
          </p:nvPr>
        </p:nvSpPr>
        <p:spPr>
          <a:xfrm>
            <a:off x="1166203" y="4517270"/>
            <a:ext cx="7349628" cy="159085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7642785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4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
        <p:nvSpPr>
          <p:cNvPr id="7" name="Title 1"/>
          <p:cNvSpPr>
            <a:spLocks noGrp="1"/>
          </p:cNvSpPr>
          <p:nvPr>
            <p:ph type="ctrTitle"/>
          </p:nvPr>
        </p:nvSpPr>
        <p:spPr>
          <a:xfrm>
            <a:off x="457200" y="1137481"/>
            <a:ext cx="5392960" cy="2477528"/>
          </a:xfrm>
        </p:spPr>
        <p:txBody>
          <a:bodyPr anchor="ctr" anchorCtr="0"/>
          <a:lstStyle>
            <a:lvl1pPr algn="l">
              <a:defRPr>
                <a:solidFill>
                  <a:schemeClr val="bg1"/>
                </a:solidFill>
              </a:defRPr>
            </a:lvl1pPr>
          </a:lstStyle>
          <a:p>
            <a:r>
              <a:rPr lang="en-US" dirty="0"/>
              <a:t>Click to edit Master title style</a:t>
            </a:r>
          </a:p>
        </p:txBody>
      </p:sp>
      <p:sp>
        <p:nvSpPr>
          <p:cNvPr id="8"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1386127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5_Title Slide">
    <p:bg>
      <p:bgPr>
        <a:blipFill rotWithShape="1">
          <a:blip r:embed="rId2"/>
          <a:stretch>
            <a:fillRect/>
          </a:stretch>
        </a:blipFill>
        <a:effectLst/>
      </p:bgPr>
    </p:bg>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
        <p:nvSpPr>
          <p:cNvPr id="7" name="Title 1"/>
          <p:cNvSpPr>
            <a:spLocks noGrp="1"/>
          </p:cNvSpPr>
          <p:nvPr>
            <p:ph type="ctrTitle"/>
          </p:nvPr>
        </p:nvSpPr>
        <p:spPr>
          <a:xfrm>
            <a:off x="457200" y="1137481"/>
            <a:ext cx="5392960" cy="2477528"/>
          </a:xfrm>
        </p:spPr>
        <p:txBody>
          <a:bodyPr anchor="ctr" anchorCtr="0"/>
          <a:lstStyle>
            <a:lvl1pPr algn="l">
              <a:defRPr>
                <a:solidFill>
                  <a:srgbClr val="BE0004"/>
                </a:solidFill>
              </a:defRPr>
            </a:lvl1pPr>
          </a:lstStyle>
          <a:p>
            <a:r>
              <a:rPr lang="en-US" dirty="0"/>
              <a:t>Click to edit Master title style</a:t>
            </a:r>
          </a:p>
        </p:txBody>
      </p:sp>
      <p:sp>
        <p:nvSpPr>
          <p:cNvPr id="8" name="Subtitle 2"/>
          <p:cNvSpPr>
            <a:spLocks noGrp="1"/>
          </p:cNvSpPr>
          <p:nvPr>
            <p:ph type="subTitle" idx="1"/>
          </p:nvPr>
        </p:nvSpPr>
        <p:spPr>
          <a:xfrm>
            <a:off x="457200" y="3948528"/>
            <a:ext cx="5292739" cy="1752600"/>
          </a:xfrm>
        </p:spPr>
        <p:txBody>
          <a:bodyPr/>
          <a:lstStyle>
            <a:lvl1pPr marL="0" indent="0" algn="l">
              <a:buNone/>
              <a:defRPr>
                <a:solidFill>
                  <a:schemeClr val="bg1">
                    <a:lumMod val="6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9592640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Alternate">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21097"/>
            <a:ext cx="8229600" cy="1143000"/>
          </a:xfrm>
        </p:spPr>
        <p:txBody>
          <a:bodyPr/>
          <a:lstStyle>
            <a:lvl1pPr>
              <a:defRPr>
                <a:solidFill>
                  <a:srgbClr val="BE0004"/>
                </a:solidFill>
              </a:defRPr>
            </a:lvl1pPr>
          </a:lstStyle>
          <a:p>
            <a:r>
              <a:rPr lang="en-US" dirty="0"/>
              <a:t>Click to edit Master title style</a:t>
            </a:r>
          </a:p>
        </p:txBody>
      </p:sp>
      <p:sp>
        <p:nvSpPr>
          <p:cNvPr id="3" name="Date Placeholder 2"/>
          <p:cNvSpPr>
            <a:spLocks noGrp="1"/>
          </p:cNvSpPr>
          <p:nvPr>
            <p:ph type="dt" sz="half" idx="10"/>
          </p:nvPr>
        </p:nvSpPr>
        <p:spPr/>
        <p:txBody>
          <a:bodyPr/>
          <a:lstStyle/>
          <a:p>
            <a:fld id="{34D32E49-086E-214C-84DF-38EB4833D748}" type="datetimeFigureOut">
              <a:rPr lang="en-US" smtClean="0"/>
              <a:t>10/18/2016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2E9F23-5650-904F-A04E-7BE893B4CFF4}" type="slidenum">
              <a:rPr lang="en-US" smtClean="0"/>
              <a:t>‹#›</a:t>
            </a:fld>
            <a:endParaRPr lang="en-US"/>
          </a:p>
        </p:txBody>
      </p:sp>
      <p:sp>
        <p:nvSpPr>
          <p:cNvPr id="6" name="Subtitle 2"/>
          <p:cNvSpPr>
            <a:spLocks noGrp="1"/>
          </p:cNvSpPr>
          <p:nvPr>
            <p:ph type="subTitle" idx="1"/>
          </p:nvPr>
        </p:nvSpPr>
        <p:spPr>
          <a:xfrm>
            <a:off x="457200" y="3948528"/>
            <a:ext cx="82296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Tree>
    <p:extLst>
      <p:ext uri="{BB962C8B-B14F-4D97-AF65-F5344CB8AC3E}">
        <p14:creationId xmlns:p14="http://schemas.microsoft.com/office/powerpoint/2010/main" val="31299592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7612615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4D32E49-086E-214C-84DF-38EB4833D748}" type="datetimeFigureOut">
              <a:rPr lang="en-US" smtClean="0"/>
              <a:t>10/18/2016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13698836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4D32E49-086E-214C-84DF-38EB4833D748}" type="datetimeFigureOut">
              <a:rPr lang="en-US" smtClean="0"/>
              <a:t>10/18/2016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2E9F23-5650-904F-A04E-7BE893B4CFF4}" type="slidenum">
              <a:rPr lang="en-US" smtClean="0"/>
              <a:t>‹#›</a:t>
            </a:fld>
            <a:endParaRPr lang="en-US"/>
          </a:p>
        </p:txBody>
      </p:sp>
    </p:spTree>
    <p:extLst>
      <p:ext uri="{BB962C8B-B14F-4D97-AF65-F5344CB8AC3E}">
        <p14:creationId xmlns:p14="http://schemas.microsoft.com/office/powerpoint/2010/main" val="3360196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18"/>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D32E49-086E-214C-84DF-38EB4833D748}" type="datetimeFigureOut">
              <a:rPr lang="en-US" smtClean="0"/>
              <a:t>10/18/2016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A2E9F23-5650-904F-A04E-7BE893B4CFF4}" type="slidenum">
              <a:rPr lang="en-US" smtClean="0"/>
              <a:t>‹#›</a:t>
            </a:fld>
            <a:endParaRPr lang="en-US"/>
          </a:p>
        </p:txBody>
      </p:sp>
    </p:spTree>
    <p:extLst>
      <p:ext uri="{BB962C8B-B14F-4D97-AF65-F5344CB8AC3E}">
        <p14:creationId xmlns:p14="http://schemas.microsoft.com/office/powerpoint/2010/main" val="85951620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8" r:id="rId4"/>
    <p:sldLayoutId id="2147483669" r:id="rId5"/>
    <p:sldLayoutId id="2147483667" r:id="rId6"/>
    <p:sldLayoutId id="2147483650" r:id="rId7"/>
    <p:sldLayoutId id="2147483651" r:id="rId8"/>
    <p:sldLayoutId id="2147483652" r:id="rId9"/>
    <p:sldLayoutId id="2147483653" r:id="rId10"/>
    <p:sldLayoutId id="2147483654" r:id="rId11"/>
    <p:sldLayoutId id="2147483655" r:id="rId12"/>
    <p:sldLayoutId id="2147483656" r:id="rId13"/>
    <p:sldLayoutId id="2147483657" r:id="rId14"/>
    <p:sldLayoutId id="2147483658" r:id="rId15"/>
    <p:sldLayoutId id="2147483659" r:id="rId16"/>
  </p:sldLayoutIdLst>
  <p:txStyles>
    <p:titleStyle>
      <a:lvl1pPr algn="ctr" defTabSz="457200" rtl="0" eaLnBrk="1" latinLnBrk="0" hangingPunct="1">
        <a:spcBef>
          <a:spcPct val="0"/>
        </a:spcBef>
        <a:buNone/>
        <a:defRPr sz="4400" b="1" i="0" kern="1200">
          <a:solidFill>
            <a:schemeClr val="tx1"/>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8.xml"/><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The Literature Review</a:t>
            </a:r>
            <a:br>
              <a:rPr lang="en-US" dirty="0"/>
            </a:br>
            <a:r>
              <a:rPr lang="en-US" dirty="0"/>
              <a:t>3 edition</a:t>
            </a:r>
          </a:p>
        </p:txBody>
      </p:sp>
      <p:sp>
        <p:nvSpPr>
          <p:cNvPr id="3" name="Subtitle 2"/>
          <p:cNvSpPr>
            <a:spLocks noGrp="1"/>
          </p:cNvSpPr>
          <p:nvPr>
            <p:ph type="subTitle" idx="1"/>
          </p:nvPr>
        </p:nvSpPr>
        <p:spPr/>
        <p:txBody>
          <a:bodyPr>
            <a:normAutofit fontScale="85000" lnSpcReduction="20000"/>
          </a:bodyPr>
          <a:lstStyle/>
          <a:p>
            <a:r>
              <a:rPr lang="en-US" dirty="0"/>
              <a:t>Six Steps To Success</a:t>
            </a:r>
          </a:p>
          <a:p>
            <a:endParaRPr lang="en-US" dirty="0"/>
          </a:p>
          <a:p>
            <a:r>
              <a:rPr lang="en-US" dirty="0"/>
              <a:t>Lawrence A. Machi</a:t>
            </a:r>
          </a:p>
          <a:p>
            <a:r>
              <a:rPr lang="en-US" dirty="0"/>
              <a:t>Brenda T. McEvoy</a:t>
            </a:r>
          </a:p>
        </p:txBody>
      </p:sp>
    </p:spTree>
    <p:extLst>
      <p:ext uri="{BB962C8B-B14F-4D97-AF65-F5344CB8AC3E}">
        <p14:creationId xmlns:p14="http://schemas.microsoft.com/office/powerpoint/2010/main" val="8599019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82684" y="1332854"/>
            <a:ext cx="5936820" cy="3508653"/>
          </a:xfrm>
          <a:prstGeom prst="rect">
            <a:avLst/>
          </a:prstGeom>
          <a:solidFill>
            <a:schemeClr val="accent1">
              <a:lumMod val="60000"/>
              <a:lumOff val="40000"/>
              <a:alpha val="59000"/>
            </a:schemeClr>
          </a:solidFill>
          <a:ln w="28575">
            <a:solidFill>
              <a:srgbClr val="FF0000"/>
            </a:solidFill>
          </a:ln>
          <a:effectLst>
            <a:outerShdw blurRad="50800" dist="38100" dir="2700000" algn="tl" rotWithShape="0">
              <a:schemeClr val="bg2">
                <a:lumMod val="20000"/>
                <a:lumOff val="80000"/>
                <a:alpha val="40000"/>
              </a:schemeClr>
            </a:outerShdw>
          </a:effectLst>
        </p:spPr>
        <p:txBody>
          <a:bodyPr wrap="square">
            <a:spAutoFit/>
          </a:bodyPr>
          <a:lstStyle/>
          <a:p>
            <a:r>
              <a:rPr lang="en-US" sz="3300" b="1" dirty="0">
                <a:latin typeface="Palatino LT Std"/>
              </a:rPr>
              <a:t>Step 1. Select a Topic </a:t>
            </a:r>
            <a:endParaRPr lang="en-US" sz="3300" dirty="0">
              <a:latin typeface="Palatino LT Std"/>
            </a:endParaRPr>
          </a:p>
          <a:p>
            <a:r>
              <a:rPr lang="en-US" sz="1350" b="1" dirty="0">
                <a:latin typeface="Arial" panose="020B0604020202020204" pitchFamily="34" charset="0"/>
                <a:cs typeface="Arial" panose="020B0604020202020204" pitchFamily="34" charset="0"/>
              </a:rPr>
              <a:t>Task 1. </a:t>
            </a:r>
            <a:r>
              <a:rPr lang="en-US" sz="1350" dirty="0">
                <a:latin typeface="Arial" panose="020B0604020202020204" pitchFamily="34" charset="0"/>
                <a:cs typeface="Arial" panose="020B0604020202020204" pitchFamily="34" charset="0"/>
              </a:rPr>
              <a:t>Identify a Subject for Study </a:t>
            </a:r>
          </a:p>
          <a:p>
            <a:r>
              <a:rPr lang="en-US" sz="1350" b="1" dirty="0">
                <a:latin typeface="Arial" panose="020B0604020202020204" pitchFamily="34" charset="0"/>
                <a:cs typeface="Arial" panose="020B0604020202020204" pitchFamily="34" charset="0"/>
              </a:rPr>
              <a:t>Task 2. </a:t>
            </a:r>
            <a:r>
              <a:rPr lang="en-US" sz="1350" dirty="0">
                <a:latin typeface="Arial" panose="020B0604020202020204" pitchFamily="34" charset="0"/>
                <a:cs typeface="Arial" panose="020B0604020202020204" pitchFamily="34" charset="0"/>
              </a:rPr>
              <a:t>Translate the Personal Interest or Concern Into a Research Query</a:t>
            </a:r>
          </a:p>
          <a:p>
            <a:r>
              <a:rPr lang="en-US" sz="1350" i="1" dirty="0">
                <a:latin typeface="Arial" panose="020B0604020202020204" pitchFamily="34" charset="0"/>
                <a:cs typeface="Arial" panose="020B0604020202020204" pitchFamily="34" charset="0"/>
              </a:rPr>
              <a:t>Activity 1. Focus a Research Interest</a:t>
            </a:r>
            <a:endParaRPr lang="en-US" sz="1350" dirty="0">
              <a:latin typeface="Arial" panose="020B0604020202020204" pitchFamily="34" charset="0"/>
              <a:cs typeface="Arial" panose="020B0604020202020204" pitchFamily="34" charset="0"/>
            </a:endParaRPr>
          </a:p>
          <a:p>
            <a:r>
              <a:rPr lang="en-US" sz="1350" i="1" dirty="0">
                <a:latin typeface="Arial" panose="020B0604020202020204" pitchFamily="34" charset="0"/>
                <a:cs typeface="Arial" panose="020B0604020202020204" pitchFamily="34" charset="0"/>
              </a:rPr>
              <a:t>Activity 2. Limit the Interest</a:t>
            </a:r>
            <a:endParaRPr lang="en-US" sz="1350" dirty="0">
              <a:latin typeface="Arial" panose="020B0604020202020204" pitchFamily="34" charset="0"/>
              <a:cs typeface="Arial" panose="020B0604020202020204" pitchFamily="34" charset="0"/>
            </a:endParaRPr>
          </a:p>
          <a:p>
            <a:r>
              <a:rPr lang="en-US" sz="1350" i="1" dirty="0">
                <a:latin typeface="Arial" panose="020B0604020202020204" pitchFamily="34" charset="0"/>
                <a:cs typeface="Arial" panose="020B0604020202020204" pitchFamily="34" charset="0"/>
              </a:rPr>
              <a:t>Activity 3. Select a Perspective</a:t>
            </a:r>
            <a:endParaRPr lang="en-US" sz="1350" dirty="0">
              <a:latin typeface="Arial" panose="020B0604020202020204" pitchFamily="34" charset="0"/>
              <a:cs typeface="Arial" panose="020B0604020202020204" pitchFamily="34" charset="0"/>
            </a:endParaRPr>
          </a:p>
          <a:p>
            <a:r>
              <a:rPr lang="en-US" sz="1350" i="1" dirty="0">
                <a:latin typeface="Arial" panose="020B0604020202020204" pitchFamily="34" charset="0"/>
                <a:cs typeface="Arial" panose="020B0604020202020204" pitchFamily="34" charset="0"/>
              </a:rPr>
              <a:t>Activity 4. Reflect and Develop the Query Statement </a:t>
            </a:r>
            <a:endParaRPr lang="en-US" sz="1350" dirty="0">
              <a:latin typeface="Arial" panose="020B0604020202020204" pitchFamily="34" charset="0"/>
              <a:cs typeface="Arial" panose="020B0604020202020204" pitchFamily="34" charset="0"/>
            </a:endParaRPr>
          </a:p>
          <a:p>
            <a:endParaRPr lang="en-US" sz="1350" dirty="0">
              <a:latin typeface="Arial" panose="020B0604020202020204" pitchFamily="34" charset="0"/>
              <a:cs typeface="Arial" panose="020B0604020202020204" pitchFamily="34" charset="0"/>
            </a:endParaRPr>
          </a:p>
          <a:p>
            <a:r>
              <a:rPr lang="en-US" sz="1350" b="1" dirty="0">
                <a:latin typeface="Arial" panose="020B0604020202020204" pitchFamily="34" charset="0"/>
                <a:cs typeface="Arial" panose="020B0604020202020204" pitchFamily="34" charset="0"/>
              </a:rPr>
              <a:t>Task 3. </a:t>
            </a:r>
            <a:r>
              <a:rPr lang="en-US" sz="1350" dirty="0">
                <a:latin typeface="Arial" panose="020B0604020202020204" pitchFamily="34" charset="0"/>
                <a:cs typeface="Arial" panose="020B0604020202020204" pitchFamily="34" charset="0"/>
              </a:rPr>
              <a:t>Link the Research Query to the Appropriate Discipline</a:t>
            </a:r>
          </a:p>
          <a:p>
            <a:r>
              <a:rPr lang="en-US" sz="1350" i="1" dirty="0">
                <a:latin typeface="Arial" panose="020B0604020202020204" pitchFamily="34" charset="0"/>
                <a:cs typeface="Arial" panose="020B0604020202020204" pitchFamily="34" charset="0"/>
              </a:rPr>
              <a:t>Activity 1. Become Familiar With the Academic Terminology Concerning the Study Topic</a:t>
            </a:r>
            <a:endParaRPr lang="en-US" sz="1350" dirty="0">
              <a:latin typeface="Arial" panose="020B0604020202020204" pitchFamily="34" charset="0"/>
              <a:cs typeface="Arial" panose="020B0604020202020204" pitchFamily="34" charset="0"/>
            </a:endParaRPr>
          </a:p>
          <a:p>
            <a:r>
              <a:rPr lang="en-US" sz="1350" i="1" dirty="0">
                <a:latin typeface="Arial" panose="020B0604020202020204" pitchFamily="34" charset="0"/>
                <a:cs typeface="Arial" panose="020B0604020202020204" pitchFamily="34" charset="0"/>
              </a:rPr>
              <a:t>Activity 2. Gain Entry to the Literature Concerning the Subject of the Study</a:t>
            </a:r>
            <a:endParaRPr lang="en-US" sz="1350" dirty="0">
              <a:latin typeface="Arial" panose="020B0604020202020204" pitchFamily="34" charset="0"/>
              <a:cs typeface="Arial" panose="020B0604020202020204" pitchFamily="34" charset="0"/>
            </a:endParaRPr>
          </a:p>
          <a:p>
            <a:r>
              <a:rPr lang="en-US" sz="1350" i="1" dirty="0">
                <a:latin typeface="Arial" panose="020B0604020202020204" pitchFamily="34" charset="0"/>
                <a:cs typeface="Arial" panose="020B0604020202020204" pitchFamily="34" charset="0"/>
              </a:rPr>
              <a:t>Activity 3. Consult With a Research Librarian </a:t>
            </a:r>
            <a:endParaRPr lang="en-US" sz="1350" dirty="0">
              <a:latin typeface="Arial" panose="020B0604020202020204" pitchFamily="34" charset="0"/>
              <a:cs typeface="Arial" panose="020B0604020202020204" pitchFamily="34" charset="0"/>
            </a:endParaRPr>
          </a:p>
          <a:p>
            <a:endParaRPr lang="en-US" sz="1350" dirty="0">
              <a:latin typeface="Arial" panose="020B0604020202020204" pitchFamily="34" charset="0"/>
              <a:cs typeface="Arial" panose="020B0604020202020204" pitchFamily="34" charset="0"/>
            </a:endParaRPr>
          </a:p>
          <a:p>
            <a:r>
              <a:rPr lang="en-US" sz="1350" b="1" dirty="0">
                <a:latin typeface="Arial" panose="020B0604020202020204" pitchFamily="34" charset="0"/>
                <a:cs typeface="Arial" panose="020B0604020202020204" pitchFamily="34" charset="0"/>
              </a:rPr>
              <a:t>Task 4. </a:t>
            </a:r>
            <a:r>
              <a:rPr lang="en-US" sz="1350" dirty="0">
                <a:latin typeface="Arial" panose="020B0604020202020204" pitchFamily="34" charset="0"/>
                <a:cs typeface="Arial" panose="020B0604020202020204" pitchFamily="34" charset="0"/>
              </a:rPr>
              <a:t>Write the Preliminary Research Topic Statement	</a:t>
            </a:r>
            <a:endParaRPr lang="en-US" sz="1200" dirty="0">
              <a:latin typeface="Arial" panose="020B0604020202020204" pitchFamily="34" charset="0"/>
              <a:cs typeface="Arial" panose="020B0604020202020204" pitchFamily="34" charset="0"/>
            </a:endParaRPr>
          </a:p>
        </p:txBody>
      </p:sp>
      <p:sp>
        <p:nvSpPr>
          <p:cNvPr id="3" name="TextBox 2"/>
          <p:cNvSpPr txBox="1"/>
          <p:nvPr/>
        </p:nvSpPr>
        <p:spPr>
          <a:xfrm>
            <a:off x="242887" y="2656403"/>
            <a:ext cx="2639797" cy="1477328"/>
          </a:xfrm>
          <a:prstGeom prst="rect">
            <a:avLst/>
          </a:prstGeom>
          <a:noFill/>
        </p:spPr>
        <p:txBody>
          <a:bodyPr wrap="square" rtlCol="0">
            <a:spAutoFit/>
          </a:bodyPr>
          <a:lstStyle/>
          <a:p>
            <a:r>
              <a:rPr lang="en-US" sz="3000" dirty="0">
                <a:solidFill>
                  <a:srgbClr val="FF0000"/>
                </a:solidFill>
                <a:latin typeface="Palatino LT Std"/>
              </a:rPr>
              <a:t>Let’s check our understanding</a:t>
            </a:r>
          </a:p>
        </p:txBody>
      </p:sp>
    </p:spTree>
    <p:extLst>
      <p:ext uri="{BB962C8B-B14F-4D97-AF65-F5344CB8AC3E}">
        <p14:creationId xmlns:p14="http://schemas.microsoft.com/office/powerpoint/2010/main" val="202470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12758" y="1828800"/>
            <a:ext cx="3777043" cy="3356586"/>
          </a:xfrm>
          <a:prstGeom prst="rect">
            <a:avLst/>
          </a:prstGeom>
          <a:ln w="88900" cap="sq" cmpd="thickThin">
            <a:solidFill>
              <a:srgbClr val="FF0000"/>
            </a:solidFill>
            <a:prstDash val="solid"/>
            <a:miter lim="800000"/>
          </a:ln>
          <a:effectLst>
            <a:innerShdw blurRad="76200">
              <a:srgbClr val="000000"/>
            </a:innerShdw>
          </a:effectLst>
        </p:spPr>
      </p:pic>
      <p:sp>
        <p:nvSpPr>
          <p:cNvPr id="4" name="Title 3"/>
          <p:cNvSpPr>
            <a:spLocks noGrp="1"/>
          </p:cNvSpPr>
          <p:nvPr>
            <p:ph type="ctrTitle"/>
          </p:nvPr>
        </p:nvSpPr>
        <p:spPr>
          <a:xfrm>
            <a:off x="61769" y="2512401"/>
            <a:ext cx="3988737" cy="1723843"/>
          </a:xfrm>
        </p:spPr>
        <p:txBody>
          <a:bodyPr>
            <a:normAutofit fontScale="90000"/>
          </a:bodyPr>
          <a:lstStyle/>
          <a:p>
            <a:r>
              <a:rPr lang="en-US" dirty="0"/>
              <a:t>1</a:t>
            </a:r>
            <a:br>
              <a:rPr lang="en-US" dirty="0"/>
            </a:br>
            <a:r>
              <a:rPr lang="en-US" b="1" i="1" dirty="0">
                <a:latin typeface="Times New Roman" panose="02020603050405020304" pitchFamily="18" charset="0"/>
              </a:rPr>
              <a:t>Step One: Select a Topic </a:t>
            </a:r>
            <a:endParaRPr lang="en-US" dirty="0">
              <a:latin typeface="Times New Roman" panose="02020603050405020304" pitchFamily="18" charset="0"/>
            </a:endParaRPr>
          </a:p>
        </p:txBody>
      </p:sp>
      <p:sp>
        <p:nvSpPr>
          <p:cNvPr id="5" name="Subtitle 4"/>
          <p:cNvSpPr>
            <a:spLocks noGrp="1"/>
          </p:cNvSpPr>
          <p:nvPr>
            <p:ph type="subTitle" idx="1"/>
          </p:nvPr>
        </p:nvSpPr>
        <p:spPr>
          <a:xfrm>
            <a:off x="937647" y="4466025"/>
            <a:ext cx="3533416" cy="1241822"/>
          </a:xfrm>
        </p:spPr>
        <p:txBody>
          <a:bodyPr>
            <a:normAutofit fontScale="92500" lnSpcReduction="20000"/>
          </a:bodyPr>
          <a:lstStyle/>
          <a:p>
            <a:r>
              <a:rPr lang="en-US" b="1" dirty="0">
                <a:solidFill>
                  <a:srgbClr val="FF0000"/>
                </a:solidFill>
              </a:rPr>
              <a:t>Personal Interest to Formal Research Topic </a:t>
            </a:r>
            <a:endParaRPr lang="en-US" dirty="0">
              <a:solidFill>
                <a:srgbClr val="FF0000"/>
              </a:solidFill>
            </a:endParaRPr>
          </a:p>
        </p:txBody>
      </p:sp>
    </p:spTree>
    <p:extLst>
      <p:ext uri="{BB962C8B-B14F-4D97-AF65-F5344CB8AC3E}">
        <p14:creationId xmlns:p14="http://schemas.microsoft.com/office/powerpoint/2010/main" val="1841242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774556"/>
            <a:ext cx="7543800" cy="3551427"/>
          </a:xfrm>
          <a:prstGeom prst="rect">
            <a:avLst/>
          </a:prstGeom>
        </p:spPr>
      </p:pic>
      <p:sp>
        <p:nvSpPr>
          <p:cNvPr id="3" name="Title 2"/>
          <p:cNvSpPr>
            <a:spLocks noGrp="1"/>
          </p:cNvSpPr>
          <p:nvPr>
            <p:ph type="title"/>
          </p:nvPr>
        </p:nvSpPr>
        <p:spPr/>
        <p:txBody>
          <a:bodyPr/>
          <a:lstStyle/>
          <a:p>
            <a:r>
              <a:rPr lang="en-US" dirty="0">
                <a:solidFill>
                  <a:srgbClr val="FF0000"/>
                </a:solidFill>
              </a:rPr>
              <a:t>Session Overview</a:t>
            </a:r>
          </a:p>
        </p:txBody>
      </p:sp>
    </p:spTree>
    <p:extLst>
      <p:ext uri="{BB962C8B-B14F-4D97-AF65-F5344CB8AC3E}">
        <p14:creationId xmlns:p14="http://schemas.microsoft.com/office/powerpoint/2010/main" val="2729117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0818" y="262995"/>
            <a:ext cx="8136625" cy="564732"/>
          </a:xfrm>
        </p:spPr>
        <p:txBody>
          <a:bodyPr>
            <a:normAutofit fontScale="90000"/>
          </a:bodyPr>
          <a:lstStyle/>
          <a:p>
            <a:r>
              <a:rPr lang="en-US" sz="2100" dirty="0">
                <a:solidFill>
                  <a:srgbClr val="FF0000"/>
                </a:solidFill>
                <a:latin typeface="Palatino LT Std"/>
                <a:ea typeface="Calibri" panose="020F0502020204030204" pitchFamily="34" charset="0"/>
                <a:cs typeface="Palatino LT Std"/>
              </a:rPr>
              <a:t>TASK 1. IDENTIFYING A SUBJECT FOR STUDY </a:t>
            </a:r>
            <a:r>
              <a:rPr lang="en-US" sz="2100" dirty="0">
                <a:latin typeface="Ehrhardt MT"/>
                <a:ea typeface="Calibri" panose="020F0502020204030204" pitchFamily="34" charset="0"/>
                <a:cs typeface="Times New Roman" panose="02020603050405020304" pitchFamily="18" charset="0"/>
              </a:rPr>
              <a:t/>
            </a:r>
            <a:br>
              <a:rPr lang="en-US" sz="2100" dirty="0">
                <a:latin typeface="Ehrhardt MT"/>
                <a:ea typeface="Calibri" panose="020F0502020204030204" pitchFamily="34" charset="0"/>
                <a:cs typeface="Times New Roman" panose="02020603050405020304" pitchFamily="18" charset="0"/>
              </a:rPr>
            </a:br>
            <a:endParaRPr lang="en-US" sz="2100" dirty="0"/>
          </a:p>
        </p:txBody>
      </p:sp>
      <p:grpSp>
        <p:nvGrpSpPr>
          <p:cNvPr id="5" name="Group 4"/>
          <p:cNvGrpSpPr/>
          <p:nvPr/>
        </p:nvGrpSpPr>
        <p:grpSpPr>
          <a:xfrm>
            <a:off x="836908" y="898902"/>
            <a:ext cx="6649742" cy="4762167"/>
            <a:chOff x="2302699" y="910436"/>
            <a:chExt cx="5458718" cy="5494655"/>
          </a:xfrm>
          <a:solidFill>
            <a:schemeClr val="accent1">
              <a:lumMod val="60000"/>
              <a:lumOff val="40000"/>
            </a:schemeClr>
          </a:solidFill>
        </p:grpSpPr>
        <p:sp>
          <p:nvSpPr>
            <p:cNvPr id="11" name="Freeform: Shape 10"/>
            <p:cNvSpPr/>
            <p:nvPr/>
          </p:nvSpPr>
          <p:spPr>
            <a:xfrm>
              <a:off x="2340589" y="2640451"/>
              <a:ext cx="5404128" cy="626587"/>
            </a:xfrm>
            <a:custGeom>
              <a:avLst/>
              <a:gdLst>
                <a:gd name="connsiteX0" fmla="*/ 0 w 3413760"/>
                <a:gd name="connsiteY0" fmla="*/ 19224 h 115343"/>
                <a:gd name="connsiteX1" fmla="*/ 19224 w 3413760"/>
                <a:gd name="connsiteY1" fmla="*/ 0 h 115343"/>
                <a:gd name="connsiteX2" fmla="*/ 3394536 w 3413760"/>
                <a:gd name="connsiteY2" fmla="*/ 0 h 115343"/>
                <a:gd name="connsiteX3" fmla="*/ 3413760 w 3413760"/>
                <a:gd name="connsiteY3" fmla="*/ 19224 h 115343"/>
                <a:gd name="connsiteX4" fmla="*/ 3413760 w 3413760"/>
                <a:gd name="connsiteY4" fmla="*/ 96119 h 115343"/>
                <a:gd name="connsiteX5" fmla="*/ 3394536 w 3413760"/>
                <a:gd name="connsiteY5" fmla="*/ 115343 h 115343"/>
                <a:gd name="connsiteX6" fmla="*/ 19224 w 3413760"/>
                <a:gd name="connsiteY6" fmla="*/ 115343 h 115343"/>
                <a:gd name="connsiteX7" fmla="*/ 0 w 3413760"/>
                <a:gd name="connsiteY7" fmla="*/ 96119 h 115343"/>
                <a:gd name="connsiteX8" fmla="*/ 0 w 3413760"/>
                <a:gd name="connsiteY8" fmla="*/ 19224 h 115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3760" h="115343">
                  <a:moveTo>
                    <a:pt x="0" y="19224"/>
                  </a:moveTo>
                  <a:cubicBezTo>
                    <a:pt x="0" y="8607"/>
                    <a:pt x="8607" y="0"/>
                    <a:pt x="19224" y="0"/>
                  </a:cubicBezTo>
                  <a:lnTo>
                    <a:pt x="3394536" y="0"/>
                  </a:lnTo>
                  <a:cubicBezTo>
                    <a:pt x="3405153" y="0"/>
                    <a:pt x="3413760" y="8607"/>
                    <a:pt x="3413760" y="19224"/>
                  </a:cubicBezTo>
                  <a:lnTo>
                    <a:pt x="3413760" y="96119"/>
                  </a:lnTo>
                  <a:cubicBezTo>
                    <a:pt x="3413760" y="106736"/>
                    <a:pt x="3405153" y="115343"/>
                    <a:pt x="3394536" y="115343"/>
                  </a:cubicBezTo>
                  <a:lnTo>
                    <a:pt x="19224" y="115343"/>
                  </a:lnTo>
                  <a:cubicBezTo>
                    <a:pt x="8607" y="115343"/>
                    <a:pt x="0" y="106736"/>
                    <a:pt x="0" y="96119"/>
                  </a:cubicBezTo>
                  <a:lnTo>
                    <a:pt x="0" y="19224"/>
                  </a:lnTo>
                  <a:close/>
                </a:path>
              </a:pathLst>
            </a:custGeom>
            <a:grpFill/>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spcFirstLastPara="0" vert="horz" wrap="square" lIns="100997" tIns="4223" rIns="100997" bIns="4223" numCol="1" spcCol="1270" anchor="ctr" anchorCtr="0">
              <a:noAutofit/>
            </a:bodyPr>
            <a:lstStyle/>
            <a:p>
              <a:pPr defTabSz="166688">
                <a:lnSpc>
                  <a:spcPct val="90000"/>
                </a:lnSpc>
                <a:spcBef>
                  <a:spcPct val="0"/>
                </a:spcBef>
                <a:spcAft>
                  <a:spcPct val="35000"/>
                </a:spcAft>
              </a:pPr>
              <a:r>
                <a:rPr lang="en-US" sz="1600" dirty="0"/>
                <a:t>A subject for study should ignite curiosity, engage emotions, and challenge thinking. </a:t>
              </a:r>
            </a:p>
          </p:txBody>
        </p:sp>
        <p:sp>
          <p:nvSpPr>
            <p:cNvPr id="13" name="Freeform: Shape 12"/>
            <p:cNvSpPr/>
            <p:nvPr/>
          </p:nvSpPr>
          <p:spPr>
            <a:xfrm>
              <a:off x="2340589" y="3391755"/>
              <a:ext cx="5404128" cy="609779"/>
            </a:xfrm>
            <a:custGeom>
              <a:avLst/>
              <a:gdLst>
                <a:gd name="connsiteX0" fmla="*/ 0 w 3413760"/>
                <a:gd name="connsiteY0" fmla="*/ 19224 h 115343"/>
                <a:gd name="connsiteX1" fmla="*/ 19224 w 3413760"/>
                <a:gd name="connsiteY1" fmla="*/ 0 h 115343"/>
                <a:gd name="connsiteX2" fmla="*/ 3394536 w 3413760"/>
                <a:gd name="connsiteY2" fmla="*/ 0 h 115343"/>
                <a:gd name="connsiteX3" fmla="*/ 3413760 w 3413760"/>
                <a:gd name="connsiteY3" fmla="*/ 19224 h 115343"/>
                <a:gd name="connsiteX4" fmla="*/ 3413760 w 3413760"/>
                <a:gd name="connsiteY4" fmla="*/ 96119 h 115343"/>
                <a:gd name="connsiteX5" fmla="*/ 3394536 w 3413760"/>
                <a:gd name="connsiteY5" fmla="*/ 115343 h 115343"/>
                <a:gd name="connsiteX6" fmla="*/ 19224 w 3413760"/>
                <a:gd name="connsiteY6" fmla="*/ 115343 h 115343"/>
                <a:gd name="connsiteX7" fmla="*/ 0 w 3413760"/>
                <a:gd name="connsiteY7" fmla="*/ 96119 h 115343"/>
                <a:gd name="connsiteX8" fmla="*/ 0 w 3413760"/>
                <a:gd name="connsiteY8" fmla="*/ 19224 h 115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3760" h="115343">
                  <a:moveTo>
                    <a:pt x="0" y="19224"/>
                  </a:moveTo>
                  <a:cubicBezTo>
                    <a:pt x="0" y="8607"/>
                    <a:pt x="8607" y="0"/>
                    <a:pt x="19224" y="0"/>
                  </a:cubicBezTo>
                  <a:lnTo>
                    <a:pt x="3394536" y="0"/>
                  </a:lnTo>
                  <a:cubicBezTo>
                    <a:pt x="3405153" y="0"/>
                    <a:pt x="3413760" y="8607"/>
                    <a:pt x="3413760" y="19224"/>
                  </a:cubicBezTo>
                  <a:lnTo>
                    <a:pt x="3413760" y="96119"/>
                  </a:lnTo>
                  <a:cubicBezTo>
                    <a:pt x="3413760" y="106736"/>
                    <a:pt x="3405153" y="115343"/>
                    <a:pt x="3394536" y="115343"/>
                  </a:cubicBezTo>
                  <a:lnTo>
                    <a:pt x="19224" y="115343"/>
                  </a:lnTo>
                  <a:cubicBezTo>
                    <a:pt x="8607" y="115343"/>
                    <a:pt x="0" y="106736"/>
                    <a:pt x="0" y="96119"/>
                  </a:cubicBezTo>
                  <a:lnTo>
                    <a:pt x="0" y="19224"/>
                  </a:lnTo>
                  <a:close/>
                </a:path>
              </a:pathLst>
            </a:custGeom>
            <a:grpFill/>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spcFirstLastPara="0" vert="horz" wrap="square" lIns="100997" tIns="4223" rIns="100997" bIns="4223" numCol="1" spcCol="1270" anchor="ctr" anchorCtr="0">
              <a:noAutofit/>
            </a:bodyPr>
            <a:lstStyle/>
            <a:p>
              <a:pPr defTabSz="166688">
                <a:lnSpc>
                  <a:spcPct val="90000"/>
                </a:lnSpc>
                <a:spcBef>
                  <a:spcPct val="0"/>
                </a:spcBef>
                <a:spcAft>
                  <a:spcPct val="35000"/>
                </a:spcAft>
              </a:pPr>
              <a:r>
                <a:rPr lang="en-US" sz="1600" dirty="0"/>
                <a:t>Personal reflection and introspection will uncover potential interests.</a:t>
              </a:r>
            </a:p>
          </p:txBody>
        </p:sp>
        <p:sp>
          <p:nvSpPr>
            <p:cNvPr id="6" name="Rectangle 5"/>
            <p:cNvSpPr/>
            <p:nvPr/>
          </p:nvSpPr>
          <p:spPr>
            <a:xfrm>
              <a:off x="2867915" y="1802985"/>
              <a:ext cx="4876800" cy="220831"/>
            </a:xfrm>
            <a:prstGeom prst="rect">
              <a:avLst/>
            </a:prstGeom>
            <a:grpFill/>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7" name="Freeform: Shape 6"/>
            <p:cNvSpPr/>
            <p:nvPr/>
          </p:nvSpPr>
          <p:spPr>
            <a:xfrm>
              <a:off x="2302699" y="910436"/>
              <a:ext cx="5458718" cy="904809"/>
            </a:xfrm>
            <a:custGeom>
              <a:avLst/>
              <a:gdLst>
                <a:gd name="connsiteX0" fmla="*/ 0 w 3413760"/>
                <a:gd name="connsiteY0" fmla="*/ 19224 h 115343"/>
                <a:gd name="connsiteX1" fmla="*/ 19224 w 3413760"/>
                <a:gd name="connsiteY1" fmla="*/ 0 h 115343"/>
                <a:gd name="connsiteX2" fmla="*/ 3394536 w 3413760"/>
                <a:gd name="connsiteY2" fmla="*/ 0 h 115343"/>
                <a:gd name="connsiteX3" fmla="*/ 3413760 w 3413760"/>
                <a:gd name="connsiteY3" fmla="*/ 19224 h 115343"/>
                <a:gd name="connsiteX4" fmla="*/ 3413760 w 3413760"/>
                <a:gd name="connsiteY4" fmla="*/ 96119 h 115343"/>
                <a:gd name="connsiteX5" fmla="*/ 3394536 w 3413760"/>
                <a:gd name="connsiteY5" fmla="*/ 115343 h 115343"/>
                <a:gd name="connsiteX6" fmla="*/ 19224 w 3413760"/>
                <a:gd name="connsiteY6" fmla="*/ 115343 h 115343"/>
                <a:gd name="connsiteX7" fmla="*/ 0 w 3413760"/>
                <a:gd name="connsiteY7" fmla="*/ 96119 h 115343"/>
                <a:gd name="connsiteX8" fmla="*/ 0 w 3413760"/>
                <a:gd name="connsiteY8" fmla="*/ 19224 h 115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3760" h="115343">
                  <a:moveTo>
                    <a:pt x="0" y="19224"/>
                  </a:moveTo>
                  <a:cubicBezTo>
                    <a:pt x="0" y="8607"/>
                    <a:pt x="8607" y="0"/>
                    <a:pt x="19224" y="0"/>
                  </a:cubicBezTo>
                  <a:lnTo>
                    <a:pt x="3394536" y="0"/>
                  </a:lnTo>
                  <a:cubicBezTo>
                    <a:pt x="3405153" y="0"/>
                    <a:pt x="3413760" y="8607"/>
                    <a:pt x="3413760" y="19224"/>
                  </a:cubicBezTo>
                  <a:lnTo>
                    <a:pt x="3413760" y="96119"/>
                  </a:lnTo>
                  <a:cubicBezTo>
                    <a:pt x="3413760" y="106736"/>
                    <a:pt x="3405153" y="115343"/>
                    <a:pt x="3394536" y="115343"/>
                  </a:cubicBezTo>
                  <a:lnTo>
                    <a:pt x="19224" y="115343"/>
                  </a:lnTo>
                  <a:cubicBezTo>
                    <a:pt x="8607" y="115343"/>
                    <a:pt x="0" y="106736"/>
                    <a:pt x="0" y="96119"/>
                  </a:cubicBezTo>
                  <a:lnTo>
                    <a:pt x="0" y="19224"/>
                  </a:lnTo>
                  <a:close/>
                </a:path>
              </a:pathLst>
            </a:custGeom>
            <a:grpFill/>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spcFirstLastPara="0" vert="horz" wrap="square" lIns="100997" tIns="4223" rIns="100997" bIns="4223" numCol="1" spcCol="1270" anchor="ctr" anchorCtr="0">
              <a:noAutofit/>
            </a:bodyPr>
            <a:lstStyle/>
            <a:p>
              <a:pPr defTabSz="166688">
                <a:lnSpc>
                  <a:spcPct val="90000"/>
                </a:lnSpc>
                <a:spcBef>
                  <a:spcPct val="0"/>
                </a:spcBef>
                <a:spcAft>
                  <a:spcPct val="35000"/>
                </a:spcAft>
              </a:pPr>
              <a:r>
                <a:rPr lang="en-US" sz="1600" dirty="0"/>
                <a:t>Most applied research in the social sciences begins by selecting an every­day problem, interest, or concern for further study. </a:t>
              </a:r>
            </a:p>
          </p:txBody>
        </p:sp>
        <p:sp>
          <p:nvSpPr>
            <p:cNvPr id="8" name="Rectangle 7"/>
            <p:cNvSpPr/>
            <p:nvPr/>
          </p:nvSpPr>
          <p:spPr>
            <a:xfrm>
              <a:off x="2867915" y="2479328"/>
              <a:ext cx="4876800" cy="199418"/>
            </a:xfrm>
            <a:prstGeom prst="rect">
              <a:avLst/>
            </a:prstGeom>
            <a:grpFill/>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9" name="Freeform: Shape 8"/>
            <p:cNvSpPr/>
            <p:nvPr/>
          </p:nvSpPr>
          <p:spPr>
            <a:xfrm>
              <a:off x="2340587" y="1942933"/>
              <a:ext cx="5404128" cy="594090"/>
            </a:xfrm>
            <a:custGeom>
              <a:avLst/>
              <a:gdLst>
                <a:gd name="connsiteX0" fmla="*/ 0 w 3413760"/>
                <a:gd name="connsiteY0" fmla="*/ 19224 h 115343"/>
                <a:gd name="connsiteX1" fmla="*/ 19224 w 3413760"/>
                <a:gd name="connsiteY1" fmla="*/ 0 h 115343"/>
                <a:gd name="connsiteX2" fmla="*/ 3394536 w 3413760"/>
                <a:gd name="connsiteY2" fmla="*/ 0 h 115343"/>
                <a:gd name="connsiteX3" fmla="*/ 3413760 w 3413760"/>
                <a:gd name="connsiteY3" fmla="*/ 19224 h 115343"/>
                <a:gd name="connsiteX4" fmla="*/ 3413760 w 3413760"/>
                <a:gd name="connsiteY4" fmla="*/ 96119 h 115343"/>
                <a:gd name="connsiteX5" fmla="*/ 3394536 w 3413760"/>
                <a:gd name="connsiteY5" fmla="*/ 115343 h 115343"/>
                <a:gd name="connsiteX6" fmla="*/ 19224 w 3413760"/>
                <a:gd name="connsiteY6" fmla="*/ 115343 h 115343"/>
                <a:gd name="connsiteX7" fmla="*/ 0 w 3413760"/>
                <a:gd name="connsiteY7" fmla="*/ 96119 h 115343"/>
                <a:gd name="connsiteX8" fmla="*/ 0 w 3413760"/>
                <a:gd name="connsiteY8" fmla="*/ 19224 h 115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3760" h="115343">
                  <a:moveTo>
                    <a:pt x="0" y="19224"/>
                  </a:moveTo>
                  <a:cubicBezTo>
                    <a:pt x="0" y="8607"/>
                    <a:pt x="8607" y="0"/>
                    <a:pt x="19224" y="0"/>
                  </a:cubicBezTo>
                  <a:lnTo>
                    <a:pt x="3394536" y="0"/>
                  </a:lnTo>
                  <a:cubicBezTo>
                    <a:pt x="3405153" y="0"/>
                    <a:pt x="3413760" y="8607"/>
                    <a:pt x="3413760" y="19224"/>
                  </a:cubicBezTo>
                  <a:lnTo>
                    <a:pt x="3413760" y="96119"/>
                  </a:lnTo>
                  <a:cubicBezTo>
                    <a:pt x="3413760" y="106736"/>
                    <a:pt x="3405153" y="115343"/>
                    <a:pt x="3394536" y="115343"/>
                  </a:cubicBezTo>
                  <a:lnTo>
                    <a:pt x="19224" y="115343"/>
                  </a:lnTo>
                  <a:cubicBezTo>
                    <a:pt x="8607" y="115343"/>
                    <a:pt x="0" y="106736"/>
                    <a:pt x="0" y="96119"/>
                  </a:cubicBezTo>
                  <a:lnTo>
                    <a:pt x="0" y="19224"/>
                  </a:lnTo>
                  <a:close/>
                </a:path>
              </a:pathLst>
            </a:custGeom>
            <a:grpFill/>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spcFirstLastPara="0" vert="horz" wrap="square" lIns="100997" tIns="4223" rIns="100997" bIns="4223" numCol="1" spcCol="1270" anchor="ctr" anchorCtr="0">
              <a:noAutofit/>
            </a:bodyPr>
            <a:lstStyle/>
            <a:p>
              <a:pPr defTabSz="166688">
                <a:lnSpc>
                  <a:spcPct val="90000"/>
                </a:lnSpc>
                <a:spcBef>
                  <a:spcPct val="0"/>
                </a:spcBef>
                <a:spcAft>
                  <a:spcPct val="35000"/>
                </a:spcAft>
              </a:pPr>
              <a:r>
                <a:rPr lang="en-US" sz="1600" dirty="0"/>
                <a:t>A hasty choice can have catastrophic consequences</a:t>
              </a:r>
              <a:r>
                <a:rPr lang="en-US" dirty="0"/>
                <a:t>. </a:t>
              </a:r>
            </a:p>
          </p:txBody>
        </p:sp>
        <p:sp>
          <p:nvSpPr>
            <p:cNvPr id="10" name="Rectangle 9"/>
            <p:cNvSpPr/>
            <p:nvPr/>
          </p:nvSpPr>
          <p:spPr>
            <a:xfrm>
              <a:off x="2884617" y="3267038"/>
              <a:ext cx="4876800" cy="146204"/>
            </a:xfrm>
            <a:prstGeom prst="rect">
              <a:avLst/>
            </a:prstGeom>
            <a:grpFill/>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2" name="Rectangle 11"/>
            <p:cNvSpPr/>
            <p:nvPr/>
          </p:nvSpPr>
          <p:spPr>
            <a:xfrm>
              <a:off x="2867913" y="4001534"/>
              <a:ext cx="4876800" cy="671877"/>
            </a:xfrm>
            <a:prstGeom prst="rect">
              <a:avLst/>
            </a:prstGeom>
            <a:grpFill/>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4" name="Freeform: Shape 13"/>
            <p:cNvSpPr/>
            <p:nvPr/>
          </p:nvSpPr>
          <p:spPr>
            <a:xfrm>
              <a:off x="2867913" y="4677639"/>
              <a:ext cx="4876800" cy="1727452"/>
            </a:xfrm>
            <a:custGeom>
              <a:avLst/>
              <a:gdLst>
                <a:gd name="connsiteX0" fmla="*/ 0 w 4876800"/>
                <a:gd name="connsiteY0" fmla="*/ 0 h 2754682"/>
                <a:gd name="connsiteX1" fmla="*/ 4876800 w 4876800"/>
                <a:gd name="connsiteY1" fmla="*/ 0 h 2754682"/>
                <a:gd name="connsiteX2" fmla="*/ 4876800 w 4876800"/>
                <a:gd name="connsiteY2" fmla="*/ 2754682 h 2754682"/>
                <a:gd name="connsiteX3" fmla="*/ 0 w 4876800"/>
                <a:gd name="connsiteY3" fmla="*/ 2754682 h 2754682"/>
                <a:gd name="connsiteX4" fmla="*/ 0 w 4876800"/>
                <a:gd name="connsiteY4" fmla="*/ 0 h 27546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6800" h="2754682">
                  <a:moveTo>
                    <a:pt x="0" y="0"/>
                  </a:moveTo>
                  <a:lnTo>
                    <a:pt x="4876800" y="0"/>
                  </a:lnTo>
                  <a:lnTo>
                    <a:pt x="4876800" y="2754682"/>
                  </a:lnTo>
                  <a:lnTo>
                    <a:pt x="0" y="2754682"/>
                  </a:lnTo>
                  <a:lnTo>
                    <a:pt x="0" y="0"/>
                  </a:lnTo>
                  <a:close/>
                </a:path>
              </a:pathLst>
            </a:custGeom>
            <a:grpFill/>
          </p:spPr>
          <p:style>
            <a:lnRef idx="1">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spcFirstLastPara="0" vert="horz" wrap="square" lIns="283871" tIns="100100" rIns="283871" bIns="128016" numCol="1" spcCol="1270" anchor="t" anchorCtr="0">
              <a:noAutofit/>
            </a:bodyPr>
            <a:lstStyle/>
            <a:p>
              <a:pPr marL="171450" lvl="1" indent="-171450" defTabSz="800100">
                <a:lnSpc>
                  <a:spcPct val="90000"/>
                </a:lnSpc>
                <a:spcBef>
                  <a:spcPct val="0"/>
                </a:spcBef>
                <a:spcAft>
                  <a:spcPct val="15000"/>
                </a:spcAft>
                <a:buChar char="•"/>
              </a:pPr>
              <a:r>
                <a:rPr lang="en-US" sz="1400" dirty="0"/>
                <a:t>Professional experience </a:t>
              </a:r>
            </a:p>
            <a:p>
              <a:pPr marL="171450" lvl="1" indent="-171450" defTabSz="800100">
                <a:lnSpc>
                  <a:spcPct val="90000"/>
                </a:lnSpc>
                <a:spcBef>
                  <a:spcPct val="0"/>
                </a:spcBef>
                <a:spcAft>
                  <a:spcPct val="15000"/>
                </a:spcAft>
                <a:buChar char="•"/>
              </a:pPr>
              <a:r>
                <a:rPr lang="en-US" sz="1400" dirty="0"/>
                <a:t>Suggestions from experts </a:t>
              </a:r>
            </a:p>
            <a:p>
              <a:pPr marL="171450" lvl="1" indent="-171450" defTabSz="800100">
                <a:lnSpc>
                  <a:spcPct val="90000"/>
                </a:lnSpc>
                <a:spcBef>
                  <a:spcPct val="0"/>
                </a:spcBef>
                <a:spcAft>
                  <a:spcPct val="15000"/>
                </a:spcAft>
                <a:buChar char="•"/>
              </a:pPr>
              <a:r>
                <a:rPr lang="en-US" sz="1400" dirty="0"/>
                <a:t>Academic journals </a:t>
              </a:r>
            </a:p>
            <a:p>
              <a:pPr marL="171450" lvl="1" indent="-171450" defTabSz="800100">
                <a:lnSpc>
                  <a:spcPct val="90000"/>
                </a:lnSpc>
                <a:spcBef>
                  <a:spcPct val="0"/>
                </a:spcBef>
                <a:spcAft>
                  <a:spcPct val="15000"/>
                </a:spcAft>
                <a:buChar char="•"/>
              </a:pPr>
              <a:r>
                <a:rPr lang="en-US" sz="1400" dirty="0"/>
                <a:t>Topical debates within your profession </a:t>
              </a:r>
            </a:p>
            <a:p>
              <a:pPr marL="171450" lvl="1" indent="-171450" defTabSz="800100">
                <a:lnSpc>
                  <a:spcPct val="90000"/>
                </a:lnSpc>
                <a:spcBef>
                  <a:spcPct val="0"/>
                </a:spcBef>
                <a:spcAft>
                  <a:spcPct val="15000"/>
                </a:spcAft>
                <a:buChar char="•"/>
              </a:pPr>
              <a:r>
                <a:rPr lang="en-US" sz="1400" dirty="0"/>
                <a:t>Examining academic theory in your field </a:t>
              </a:r>
              <a:endParaRPr lang="en-US" sz="1200" dirty="0"/>
            </a:p>
          </p:txBody>
        </p:sp>
        <p:sp>
          <p:nvSpPr>
            <p:cNvPr id="15" name="Freeform: Shape 14"/>
            <p:cNvSpPr/>
            <p:nvPr/>
          </p:nvSpPr>
          <p:spPr>
            <a:xfrm rot="10800000" flipV="1">
              <a:off x="2340586" y="4116600"/>
              <a:ext cx="5404127" cy="561038"/>
            </a:xfrm>
            <a:custGeom>
              <a:avLst/>
              <a:gdLst>
                <a:gd name="connsiteX0" fmla="*/ 0 w 3413760"/>
                <a:gd name="connsiteY0" fmla="*/ 19224 h 115343"/>
                <a:gd name="connsiteX1" fmla="*/ 19224 w 3413760"/>
                <a:gd name="connsiteY1" fmla="*/ 0 h 115343"/>
                <a:gd name="connsiteX2" fmla="*/ 3394536 w 3413760"/>
                <a:gd name="connsiteY2" fmla="*/ 0 h 115343"/>
                <a:gd name="connsiteX3" fmla="*/ 3413760 w 3413760"/>
                <a:gd name="connsiteY3" fmla="*/ 19224 h 115343"/>
                <a:gd name="connsiteX4" fmla="*/ 3413760 w 3413760"/>
                <a:gd name="connsiteY4" fmla="*/ 96119 h 115343"/>
                <a:gd name="connsiteX5" fmla="*/ 3394536 w 3413760"/>
                <a:gd name="connsiteY5" fmla="*/ 115343 h 115343"/>
                <a:gd name="connsiteX6" fmla="*/ 19224 w 3413760"/>
                <a:gd name="connsiteY6" fmla="*/ 115343 h 115343"/>
                <a:gd name="connsiteX7" fmla="*/ 0 w 3413760"/>
                <a:gd name="connsiteY7" fmla="*/ 96119 h 115343"/>
                <a:gd name="connsiteX8" fmla="*/ 0 w 3413760"/>
                <a:gd name="connsiteY8" fmla="*/ 19224 h 115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3760" h="115343">
                  <a:moveTo>
                    <a:pt x="0" y="19224"/>
                  </a:moveTo>
                  <a:cubicBezTo>
                    <a:pt x="0" y="8607"/>
                    <a:pt x="8607" y="0"/>
                    <a:pt x="19224" y="0"/>
                  </a:cubicBezTo>
                  <a:lnTo>
                    <a:pt x="3394536" y="0"/>
                  </a:lnTo>
                  <a:cubicBezTo>
                    <a:pt x="3405153" y="0"/>
                    <a:pt x="3413760" y="8607"/>
                    <a:pt x="3413760" y="19224"/>
                  </a:cubicBezTo>
                  <a:lnTo>
                    <a:pt x="3413760" y="96119"/>
                  </a:lnTo>
                  <a:cubicBezTo>
                    <a:pt x="3413760" y="106736"/>
                    <a:pt x="3405153" y="115343"/>
                    <a:pt x="3394536" y="115343"/>
                  </a:cubicBezTo>
                  <a:lnTo>
                    <a:pt x="19224" y="115343"/>
                  </a:lnTo>
                  <a:cubicBezTo>
                    <a:pt x="8607" y="115343"/>
                    <a:pt x="0" y="106736"/>
                    <a:pt x="0" y="96119"/>
                  </a:cubicBezTo>
                  <a:lnTo>
                    <a:pt x="0" y="19224"/>
                  </a:lnTo>
                  <a:close/>
                </a:path>
              </a:pathLst>
            </a:custGeom>
            <a:grpFill/>
            <a:scene3d>
              <a:camera prst="orthographicFront"/>
              <a:lightRig rig="flat" dir="t"/>
            </a:scene3d>
            <a:sp3d prstMaterial="dkEdge">
              <a:bevelT w="8200" h="38100"/>
            </a:sp3d>
          </p:spPr>
          <p:style>
            <a:lnRef idx="0">
              <a:schemeClr val="lt1">
                <a:hueOff val="0"/>
                <a:satOff val="0"/>
                <a:lumOff val="0"/>
                <a:alphaOff val="0"/>
              </a:schemeClr>
            </a:lnRef>
            <a:fillRef idx="2">
              <a:schemeClr val="accent1">
                <a:hueOff val="0"/>
                <a:satOff val="0"/>
                <a:lumOff val="0"/>
                <a:alphaOff val="0"/>
              </a:schemeClr>
            </a:fillRef>
            <a:effectRef idx="1">
              <a:schemeClr val="accent1">
                <a:hueOff val="0"/>
                <a:satOff val="0"/>
                <a:lumOff val="0"/>
                <a:alphaOff val="0"/>
              </a:schemeClr>
            </a:effectRef>
            <a:fontRef idx="minor">
              <a:schemeClr val="dk1"/>
            </a:fontRef>
          </p:style>
          <p:txBody>
            <a:bodyPr spcFirstLastPara="0" vert="horz" wrap="square" lIns="100997" tIns="4223" rIns="100997" bIns="4223" numCol="1" spcCol="1270" anchor="ctr" anchorCtr="0">
              <a:noAutofit/>
            </a:bodyPr>
            <a:lstStyle/>
            <a:p>
              <a:pPr defTabSz="166688">
                <a:lnSpc>
                  <a:spcPct val="90000"/>
                </a:lnSpc>
                <a:spcBef>
                  <a:spcPct val="0"/>
                </a:spcBef>
                <a:spcAft>
                  <a:spcPct val="35000"/>
                </a:spcAft>
              </a:pPr>
              <a:r>
                <a:rPr lang="en-US" sz="1600" dirty="0"/>
                <a:t>The 5 source areas to search for a subject of study.</a:t>
              </a:r>
            </a:p>
          </p:txBody>
        </p:sp>
      </p:grpSp>
    </p:spTree>
    <p:extLst>
      <p:ext uri="{BB962C8B-B14F-4D97-AF65-F5344CB8AC3E}">
        <p14:creationId xmlns:p14="http://schemas.microsoft.com/office/powerpoint/2010/main" val="39092211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200" dirty="0">
                <a:solidFill>
                  <a:srgbClr val="FF0000"/>
                </a:solidFill>
                <a:latin typeface="Palatino LT Std"/>
              </a:rPr>
              <a:t>TASK 2. TRANSLATING THE PERSONAL INTEREST OR CONCERN INTO A RESEARCH QUERY </a:t>
            </a:r>
            <a:r>
              <a:rPr lang="en-US" dirty="0">
                <a:solidFill>
                  <a:srgbClr val="FF0000"/>
                </a:solidFill>
              </a:rPr>
              <a:t/>
            </a:r>
            <a:br>
              <a:rPr lang="en-US" dirty="0">
                <a:solidFill>
                  <a:srgbClr val="FF0000"/>
                </a:solidFill>
              </a:rPr>
            </a:br>
            <a:endParaRPr lang="en-US" dirty="0">
              <a:solidFill>
                <a:srgbClr val="FF0000"/>
              </a:solidFill>
            </a:endParaRPr>
          </a:p>
        </p:txBody>
      </p:sp>
      <p:grpSp>
        <p:nvGrpSpPr>
          <p:cNvPr id="13" name="Group 12"/>
          <p:cNvGrpSpPr/>
          <p:nvPr/>
        </p:nvGrpSpPr>
        <p:grpSpPr>
          <a:xfrm>
            <a:off x="340963" y="1038386"/>
            <a:ext cx="8268344" cy="4746003"/>
            <a:chOff x="830809" y="1377948"/>
            <a:chExt cx="10643941" cy="5191570"/>
          </a:xfrm>
          <a:solidFill>
            <a:schemeClr val="accent1">
              <a:lumMod val="60000"/>
              <a:lumOff val="40000"/>
            </a:schemeClr>
          </a:solidFill>
        </p:grpSpPr>
        <p:sp>
          <p:nvSpPr>
            <p:cNvPr id="5" name="Freeform: Shape 4"/>
            <p:cNvSpPr/>
            <p:nvPr/>
          </p:nvSpPr>
          <p:spPr>
            <a:xfrm>
              <a:off x="4616425" y="1377948"/>
              <a:ext cx="6858325" cy="1290627"/>
            </a:xfrm>
            <a:custGeom>
              <a:avLst/>
              <a:gdLst>
                <a:gd name="connsiteX0" fmla="*/ 215109 w 1290627"/>
                <a:gd name="connsiteY0" fmla="*/ 0 h 6716845"/>
                <a:gd name="connsiteX1" fmla="*/ 1075518 w 1290627"/>
                <a:gd name="connsiteY1" fmla="*/ 0 h 6716845"/>
                <a:gd name="connsiteX2" fmla="*/ 1290627 w 1290627"/>
                <a:gd name="connsiteY2" fmla="*/ 215109 h 6716845"/>
                <a:gd name="connsiteX3" fmla="*/ 1290627 w 1290627"/>
                <a:gd name="connsiteY3" fmla="*/ 6716845 h 6716845"/>
                <a:gd name="connsiteX4" fmla="*/ 1290627 w 1290627"/>
                <a:gd name="connsiteY4" fmla="*/ 6716845 h 6716845"/>
                <a:gd name="connsiteX5" fmla="*/ 0 w 1290627"/>
                <a:gd name="connsiteY5" fmla="*/ 6716845 h 6716845"/>
                <a:gd name="connsiteX6" fmla="*/ 0 w 1290627"/>
                <a:gd name="connsiteY6" fmla="*/ 6716845 h 6716845"/>
                <a:gd name="connsiteX7" fmla="*/ 0 w 1290627"/>
                <a:gd name="connsiteY7" fmla="*/ 215109 h 6716845"/>
                <a:gd name="connsiteX8" fmla="*/ 215109 w 1290627"/>
                <a:gd name="connsiteY8" fmla="*/ 0 h 6716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90627" h="6716845">
                  <a:moveTo>
                    <a:pt x="1290627" y="1119499"/>
                  </a:moveTo>
                  <a:lnTo>
                    <a:pt x="1290627" y="5597346"/>
                  </a:lnTo>
                  <a:cubicBezTo>
                    <a:pt x="1290627" y="6215624"/>
                    <a:pt x="1272122" y="6716842"/>
                    <a:pt x="1249294" y="6716842"/>
                  </a:cubicBezTo>
                  <a:lnTo>
                    <a:pt x="0" y="6716842"/>
                  </a:lnTo>
                  <a:lnTo>
                    <a:pt x="0" y="6716842"/>
                  </a:lnTo>
                  <a:lnTo>
                    <a:pt x="0" y="3"/>
                  </a:lnTo>
                  <a:lnTo>
                    <a:pt x="0" y="3"/>
                  </a:lnTo>
                  <a:lnTo>
                    <a:pt x="1249294" y="3"/>
                  </a:lnTo>
                  <a:cubicBezTo>
                    <a:pt x="1272122" y="3"/>
                    <a:pt x="1290627" y="501221"/>
                    <a:pt x="1290627" y="1119499"/>
                  </a:cubicBezTo>
                  <a:close/>
                </a:path>
              </a:pathLst>
            </a:custGeom>
            <a:grp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85738" tIns="140120" rIns="232989" bIns="140122" numCol="1" spcCol="1270" anchor="ctr" anchorCtr="0">
              <a:noAutofit/>
            </a:bodyPr>
            <a:lstStyle/>
            <a:p>
              <a:pPr marL="85725" lvl="1" indent="-85725" defTabSz="466725">
                <a:lnSpc>
                  <a:spcPct val="90000"/>
                </a:lnSpc>
                <a:spcBef>
                  <a:spcPct val="0"/>
                </a:spcBef>
                <a:spcAft>
                  <a:spcPct val="15000"/>
                </a:spcAft>
                <a:buChar char="•"/>
              </a:pPr>
              <a:r>
                <a:rPr lang="en-US" sz="1400" dirty="0"/>
                <a:t>The research interest is defined by </a:t>
              </a:r>
              <a:r>
                <a:rPr lang="en-US" sz="1400" dirty="0" smtClean="0"/>
                <a:t>its </a:t>
              </a:r>
              <a:r>
                <a:rPr lang="en-US" sz="1400" dirty="0"/>
                <a:t>wording and key ideas</a:t>
              </a:r>
            </a:p>
            <a:p>
              <a:pPr marL="85725" lvl="1" indent="-85725" defTabSz="466725">
                <a:lnSpc>
                  <a:spcPct val="90000"/>
                </a:lnSpc>
                <a:spcBef>
                  <a:spcPct val="0"/>
                </a:spcBef>
                <a:spcAft>
                  <a:spcPct val="15000"/>
                </a:spcAft>
                <a:buChar char="•"/>
              </a:pPr>
              <a:r>
                <a:rPr lang="en-US" sz="1400" dirty="0"/>
                <a:t>Interests tend to be first stated in a vague and </a:t>
              </a:r>
              <a:r>
                <a:rPr lang="en-US" sz="1400" dirty="0" smtClean="0"/>
                <a:t>generalized </a:t>
              </a:r>
              <a:r>
                <a:rPr lang="en-US" sz="1400" dirty="0"/>
                <a:t>way.</a:t>
              </a:r>
            </a:p>
            <a:p>
              <a:pPr marL="85725" lvl="1" indent="-85725" defTabSz="466725">
                <a:lnSpc>
                  <a:spcPct val="90000"/>
                </a:lnSpc>
                <a:spcBef>
                  <a:spcPct val="0"/>
                </a:spcBef>
                <a:spcAft>
                  <a:spcPct val="15000"/>
                </a:spcAft>
                <a:buChar char="•"/>
              </a:pPr>
              <a:r>
                <a:rPr lang="en-US" sz="1400" dirty="0"/>
                <a:t>Interest statements need to be precisely defined.</a:t>
              </a:r>
            </a:p>
            <a:p>
              <a:pPr marL="85725" lvl="1" indent="-85725" defTabSz="466725">
                <a:lnSpc>
                  <a:spcPct val="90000"/>
                </a:lnSpc>
                <a:spcBef>
                  <a:spcPct val="0"/>
                </a:spcBef>
                <a:spcAft>
                  <a:spcPct val="15000"/>
                </a:spcAft>
                <a:buChar char="•"/>
              </a:pPr>
              <a:r>
                <a:rPr lang="en-US" sz="1400" dirty="0"/>
                <a:t>Develop exact definitions for each of the key ideas of the interest statement.</a:t>
              </a:r>
              <a:endParaRPr lang="en-US" sz="1000" dirty="0"/>
            </a:p>
          </p:txBody>
        </p:sp>
        <p:sp>
          <p:nvSpPr>
            <p:cNvPr id="6" name="Freeform: Shape 5"/>
            <p:cNvSpPr/>
            <p:nvPr/>
          </p:nvSpPr>
          <p:spPr>
            <a:xfrm>
              <a:off x="838200" y="1515519"/>
              <a:ext cx="3778225" cy="1129940"/>
            </a:xfrm>
            <a:custGeom>
              <a:avLst/>
              <a:gdLst>
                <a:gd name="connsiteX0" fmla="*/ 0 w 3778225"/>
                <a:gd name="connsiteY0" fmla="*/ 188327 h 1129940"/>
                <a:gd name="connsiteX1" fmla="*/ 188327 w 3778225"/>
                <a:gd name="connsiteY1" fmla="*/ 0 h 1129940"/>
                <a:gd name="connsiteX2" fmla="*/ 3589898 w 3778225"/>
                <a:gd name="connsiteY2" fmla="*/ 0 h 1129940"/>
                <a:gd name="connsiteX3" fmla="*/ 3778225 w 3778225"/>
                <a:gd name="connsiteY3" fmla="*/ 188327 h 1129940"/>
                <a:gd name="connsiteX4" fmla="*/ 3778225 w 3778225"/>
                <a:gd name="connsiteY4" fmla="*/ 941613 h 1129940"/>
                <a:gd name="connsiteX5" fmla="*/ 3589898 w 3778225"/>
                <a:gd name="connsiteY5" fmla="*/ 1129940 h 1129940"/>
                <a:gd name="connsiteX6" fmla="*/ 188327 w 3778225"/>
                <a:gd name="connsiteY6" fmla="*/ 1129940 h 1129940"/>
                <a:gd name="connsiteX7" fmla="*/ 0 w 3778225"/>
                <a:gd name="connsiteY7" fmla="*/ 941613 h 1129940"/>
                <a:gd name="connsiteX8" fmla="*/ 0 w 3778225"/>
                <a:gd name="connsiteY8" fmla="*/ 188327 h 1129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78225" h="1129940">
                  <a:moveTo>
                    <a:pt x="0" y="188327"/>
                  </a:moveTo>
                  <a:cubicBezTo>
                    <a:pt x="0" y="84317"/>
                    <a:pt x="84317" y="0"/>
                    <a:pt x="188327" y="0"/>
                  </a:cubicBezTo>
                  <a:lnTo>
                    <a:pt x="3589898" y="0"/>
                  </a:lnTo>
                  <a:cubicBezTo>
                    <a:pt x="3693908" y="0"/>
                    <a:pt x="3778225" y="84317"/>
                    <a:pt x="3778225" y="188327"/>
                  </a:cubicBezTo>
                  <a:lnTo>
                    <a:pt x="3778225" y="941613"/>
                  </a:lnTo>
                  <a:cubicBezTo>
                    <a:pt x="3778225" y="1045623"/>
                    <a:pt x="3693908" y="1129940"/>
                    <a:pt x="3589898" y="1129940"/>
                  </a:cubicBezTo>
                  <a:lnTo>
                    <a:pt x="188327" y="1129940"/>
                  </a:lnTo>
                  <a:cubicBezTo>
                    <a:pt x="84317" y="1129940"/>
                    <a:pt x="0" y="1045623"/>
                    <a:pt x="0" y="941613"/>
                  </a:cubicBezTo>
                  <a:lnTo>
                    <a:pt x="0" y="188327"/>
                  </a:ln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5662" tIns="68516" rIns="95662" bIns="68516" numCol="1" spcCol="1270" anchor="ctr" anchorCtr="0">
              <a:noAutofit/>
            </a:bodyPr>
            <a:lstStyle/>
            <a:p>
              <a:pPr algn="ctr" defTabSz="633413">
                <a:lnSpc>
                  <a:spcPct val="90000"/>
                </a:lnSpc>
                <a:spcBef>
                  <a:spcPct val="0"/>
                </a:spcBef>
                <a:spcAft>
                  <a:spcPct val="35000"/>
                </a:spcAft>
              </a:pPr>
              <a:r>
                <a:rPr lang="en-US" sz="1425" b="1" dirty="0">
                  <a:solidFill>
                    <a:schemeClr val="tx1"/>
                  </a:solidFill>
                </a:rPr>
                <a:t>Activity 1. Focusing a Research Interest </a:t>
              </a:r>
              <a:endParaRPr lang="en-US" sz="1425" dirty="0">
                <a:solidFill>
                  <a:schemeClr val="tx1"/>
                </a:solidFill>
              </a:endParaRPr>
            </a:p>
          </p:txBody>
        </p:sp>
        <p:sp>
          <p:nvSpPr>
            <p:cNvPr id="7" name="Freeform: Shape 6"/>
            <p:cNvSpPr/>
            <p:nvPr/>
          </p:nvSpPr>
          <p:spPr>
            <a:xfrm>
              <a:off x="4623815" y="2838796"/>
              <a:ext cx="6850935" cy="903952"/>
            </a:xfrm>
            <a:custGeom>
              <a:avLst/>
              <a:gdLst>
                <a:gd name="connsiteX0" fmla="*/ 150662 w 903952"/>
                <a:gd name="connsiteY0" fmla="*/ 0 h 6729984"/>
                <a:gd name="connsiteX1" fmla="*/ 753290 w 903952"/>
                <a:gd name="connsiteY1" fmla="*/ 0 h 6729984"/>
                <a:gd name="connsiteX2" fmla="*/ 903952 w 903952"/>
                <a:gd name="connsiteY2" fmla="*/ 150662 h 6729984"/>
                <a:gd name="connsiteX3" fmla="*/ 903952 w 903952"/>
                <a:gd name="connsiteY3" fmla="*/ 6729984 h 6729984"/>
                <a:gd name="connsiteX4" fmla="*/ 903952 w 903952"/>
                <a:gd name="connsiteY4" fmla="*/ 6729984 h 6729984"/>
                <a:gd name="connsiteX5" fmla="*/ 0 w 903952"/>
                <a:gd name="connsiteY5" fmla="*/ 6729984 h 6729984"/>
                <a:gd name="connsiteX6" fmla="*/ 0 w 903952"/>
                <a:gd name="connsiteY6" fmla="*/ 6729984 h 6729984"/>
                <a:gd name="connsiteX7" fmla="*/ 0 w 903952"/>
                <a:gd name="connsiteY7" fmla="*/ 150662 h 6729984"/>
                <a:gd name="connsiteX8" fmla="*/ 150662 w 903952"/>
                <a:gd name="connsiteY8" fmla="*/ 0 h 672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3952" h="6729984">
                  <a:moveTo>
                    <a:pt x="903952" y="1121691"/>
                  </a:moveTo>
                  <a:lnTo>
                    <a:pt x="903952" y="5608293"/>
                  </a:lnTo>
                  <a:cubicBezTo>
                    <a:pt x="903952" y="6227781"/>
                    <a:pt x="894892" y="6729980"/>
                    <a:pt x="883716" y="6729980"/>
                  </a:cubicBezTo>
                  <a:lnTo>
                    <a:pt x="0" y="6729980"/>
                  </a:lnTo>
                  <a:lnTo>
                    <a:pt x="0" y="6729980"/>
                  </a:lnTo>
                  <a:lnTo>
                    <a:pt x="0" y="4"/>
                  </a:lnTo>
                  <a:lnTo>
                    <a:pt x="0" y="4"/>
                  </a:lnTo>
                  <a:lnTo>
                    <a:pt x="883716" y="4"/>
                  </a:lnTo>
                  <a:cubicBezTo>
                    <a:pt x="894892" y="4"/>
                    <a:pt x="903952" y="502203"/>
                    <a:pt x="903952" y="1121691"/>
                  </a:cubicBezTo>
                  <a:close/>
                </a:path>
              </a:pathLst>
            </a:custGeom>
            <a:grp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85738" tIns="125963" rIns="218832" bIns="125965" numCol="1" spcCol="1270" anchor="ctr" anchorCtr="0">
              <a:noAutofit/>
            </a:bodyPr>
            <a:lstStyle/>
            <a:p>
              <a:pPr marL="85725" lvl="1" indent="-85725" defTabSz="466725">
                <a:lnSpc>
                  <a:spcPct val="90000"/>
                </a:lnSpc>
                <a:spcBef>
                  <a:spcPct val="0"/>
                </a:spcBef>
                <a:spcAft>
                  <a:spcPct val="15000"/>
                </a:spcAft>
                <a:buChar char="•"/>
              </a:pPr>
              <a:r>
                <a:rPr lang="en-US" sz="1400" dirty="0"/>
                <a:t>Narrow the interest to one clearly defined subject.</a:t>
              </a:r>
            </a:p>
            <a:p>
              <a:pPr marL="85725" lvl="1" indent="-85725" defTabSz="466725">
                <a:lnSpc>
                  <a:spcPct val="90000"/>
                </a:lnSpc>
                <a:spcBef>
                  <a:spcPct val="0"/>
                </a:spcBef>
                <a:spcAft>
                  <a:spcPct val="15000"/>
                </a:spcAft>
                <a:buChar char="•"/>
              </a:pPr>
              <a:r>
                <a:rPr lang="en-US" sz="1400" dirty="0"/>
                <a:t>Determine your unit of analysis.</a:t>
              </a:r>
            </a:p>
          </p:txBody>
        </p:sp>
        <p:sp>
          <p:nvSpPr>
            <p:cNvPr id="8" name="Freeform: Shape 7"/>
            <p:cNvSpPr/>
            <p:nvPr/>
          </p:nvSpPr>
          <p:spPr>
            <a:xfrm>
              <a:off x="838200" y="2782300"/>
              <a:ext cx="3785616" cy="1129940"/>
            </a:xfrm>
            <a:custGeom>
              <a:avLst/>
              <a:gdLst>
                <a:gd name="connsiteX0" fmla="*/ 0 w 3785616"/>
                <a:gd name="connsiteY0" fmla="*/ 188327 h 1129940"/>
                <a:gd name="connsiteX1" fmla="*/ 188327 w 3785616"/>
                <a:gd name="connsiteY1" fmla="*/ 0 h 1129940"/>
                <a:gd name="connsiteX2" fmla="*/ 3597289 w 3785616"/>
                <a:gd name="connsiteY2" fmla="*/ 0 h 1129940"/>
                <a:gd name="connsiteX3" fmla="*/ 3785616 w 3785616"/>
                <a:gd name="connsiteY3" fmla="*/ 188327 h 1129940"/>
                <a:gd name="connsiteX4" fmla="*/ 3785616 w 3785616"/>
                <a:gd name="connsiteY4" fmla="*/ 941613 h 1129940"/>
                <a:gd name="connsiteX5" fmla="*/ 3597289 w 3785616"/>
                <a:gd name="connsiteY5" fmla="*/ 1129940 h 1129940"/>
                <a:gd name="connsiteX6" fmla="*/ 188327 w 3785616"/>
                <a:gd name="connsiteY6" fmla="*/ 1129940 h 1129940"/>
                <a:gd name="connsiteX7" fmla="*/ 0 w 3785616"/>
                <a:gd name="connsiteY7" fmla="*/ 941613 h 1129940"/>
                <a:gd name="connsiteX8" fmla="*/ 0 w 3785616"/>
                <a:gd name="connsiteY8" fmla="*/ 188327 h 1129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616" h="1129940">
                  <a:moveTo>
                    <a:pt x="0" y="188327"/>
                  </a:moveTo>
                  <a:cubicBezTo>
                    <a:pt x="0" y="84317"/>
                    <a:pt x="84317" y="0"/>
                    <a:pt x="188327" y="0"/>
                  </a:cubicBezTo>
                  <a:lnTo>
                    <a:pt x="3597289" y="0"/>
                  </a:lnTo>
                  <a:cubicBezTo>
                    <a:pt x="3701299" y="0"/>
                    <a:pt x="3785616" y="84317"/>
                    <a:pt x="3785616" y="188327"/>
                  </a:cubicBezTo>
                  <a:lnTo>
                    <a:pt x="3785616" y="941613"/>
                  </a:lnTo>
                  <a:cubicBezTo>
                    <a:pt x="3785616" y="1045623"/>
                    <a:pt x="3701299" y="1129940"/>
                    <a:pt x="3597289" y="1129940"/>
                  </a:cubicBezTo>
                  <a:lnTo>
                    <a:pt x="188327" y="1129940"/>
                  </a:lnTo>
                  <a:cubicBezTo>
                    <a:pt x="84317" y="1129940"/>
                    <a:pt x="0" y="1045623"/>
                    <a:pt x="0" y="941613"/>
                  </a:cubicBezTo>
                  <a:lnTo>
                    <a:pt x="0" y="188327"/>
                  </a:ln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5662" tIns="68516" rIns="95662" bIns="68516" numCol="1" spcCol="1270" anchor="ctr" anchorCtr="0">
              <a:noAutofit/>
            </a:bodyPr>
            <a:lstStyle/>
            <a:p>
              <a:pPr algn="ctr" defTabSz="633413">
                <a:lnSpc>
                  <a:spcPct val="90000"/>
                </a:lnSpc>
                <a:spcBef>
                  <a:spcPct val="0"/>
                </a:spcBef>
                <a:spcAft>
                  <a:spcPct val="35000"/>
                </a:spcAft>
              </a:pPr>
              <a:r>
                <a:rPr lang="en-US" sz="1425" b="1" dirty="0">
                  <a:solidFill>
                    <a:schemeClr val="tx1"/>
                  </a:solidFill>
                </a:rPr>
                <a:t>Activity 2. Limiting the Interest </a:t>
              </a:r>
              <a:endParaRPr lang="en-US" sz="1425" dirty="0">
                <a:solidFill>
                  <a:schemeClr val="tx1"/>
                </a:solidFill>
              </a:endParaRPr>
            </a:p>
          </p:txBody>
        </p:sp>
        <p:sp>
          <p:nvSpPr>
            <p:cNvPr id="9" name="Freeform: Shape 8"/>
            <p:cNvSpPr/>
            <p:nvPr/>
          </p:nvSpPr>
          <p:spPr>
            <a:xfrm>
              <a:off x="4623815" y="3941023"/>
              <a:ext cx="6850935" cy="1072376"/>
            </a:xfrm>
            <a:custGeom>
              <a:avLst/>
              <a:gdLst>
                <a:gd name="connsiteX0" fmla="*/ 178733 w 1072376"/>
                <a:gd name="connsiteY0" fmla="*/ 0 h 6729984"/>
                <a:gd name="connsiteX1" fmla="*/ 893643 w 1072376"/>
                <a:gd name="connsiteY1" fmla="*/ 0 h 6729984"/>
                <a:gd name="connsiteX2" fmla="*/ 1072376 w 1072376"/>
                <a:gd name="connsiteY2" fmla="*/ 178733 h 6729984"/>
                <a:gd name="connsiteX3" fmla="*/ 1072376 w 1072376"/>
                <a:gd name="connsiteY3" fmla="*/ 6729984 h 6729984"/>
                <a:gd name="connsiteX4" fmla="*/ 1072376 w 1072376"/>
                <a:gd name="connsiteY4" fmla="*/ 6729984 h 6729984"/>
                <a:gd name="connsiteX5" fmla="*/ 0 w 1072376"/>
                <a:gd name="connsiteY5" fmla="*/ 6729984 h 6729984"/>
                <a:gd name="connsiteX6" fmla="*/ 0 w 1072376"/>
                <a:gd name="connsiteY6" fmla="*/ 6729984 h 6729984"/>
                <a:gd name="connsiteX7" fmla="*/ 0 w 1072376"/>
                <a:gd name="connsiteY7" fmla="*/ 178733 h 6729984"/>
                <a:gd name="connsiteX8" fmla="*/ 178733 w 1072376"/>
                <a:gd name="connsiteY8" fmla="*/ 0 h 672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72376" h="6729984">
                  <a:moveTo>
                    <a:pt x="1072376" y="1121689"/>
                  </a:moveTo>
                  <a:lnTo>
                    <a:pt x="1072376" y="5608295"/>
                  </a:lnTo>
                  <a:cubicBezTo>
                    <a:pt x="1072376" y="6227788"/>
                    <a:pt x="1059625" y="6729981"/>
                    <a:pt x="1043896" y="6729981"/>
                  </a:cubicBezTo>
                  <a:lnTo>
                    <a:pt x="0" y="6729981"/>
                  </a:lnTo>
                  <a:lnTo>
                    <a:pt x="0" y="6729981"/>
                  </a:lnTo>
                  <a:lnTo>
                    <a:pt x="0" y="3"/>
                  </a:lnTo>
                  <a:lnTo>
                    <a:pt x="0" y="3"/>
                  </a:lnTo>
                  <a:lnTo>
                    <a:pt x="1043896" y="3"/>
                  </a:lnTo>
                  <a:cubicBezTo>
                    <a:pt x="1059625" y="3"/>
                    <a:pt x="1072376" y="502196"/>
                    <a:pt x="1072376" y="1121689"/>
                  </a:cubicBezTo>
                  <a:close/>
                </a:path>
              </a:pathLst>
            </a:custGeom>
            <a:grp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85738" tIns="132130" rIns="224999" bIns="132131" numCol="1" spcCol="1270" anchor="ctr" anchorCtr="0">
              <a:noAutofit/>
            </a:bodyPr>
            <a:lstStyle/>
            <a:p>
              <a:pPr marL="85725" lvl="1" indent="-85725" defTabSz="466725">
                <a:lnSpc>
                  <a:spcPct val="90000"/>
                </a:lnSpc>
                <a:spcBef>
                  <a:spcPct val="0"/>
                </a:spcBef>
                <a:spcAft>
                  <a:spcPct val="15000"/>
                </a:spcAft>
                <a:buChar char="•"/>
              </a:pPr>
              <a:r>
                <a:rPr lang="en-US" sz="1400" dirty="0"/>
                <a:t>Choose the perspective or vantage point.</a:t>
              </a:r>
            </a:p>
            <a:p>
              <a:pPr marL="85725" lvl="1" indent="-85725" defTabSz="466725">
                <a:lnSpc>
                  <a:spcPct val="90000"/>
                </a:lnSpc>
                <a:spcBef>
                  <a:spcPct val="0"/>
                </a:spcBef>
                <a:spcAft>
                  <a:spcPct val="15000"/>
                </a:spcAft>
                <a:buChar char="•"/>
              </a:pPr>
              <a:r>
                <a:rPr lang="en-US" sz="1400" dirty="0"/>
                <a:t>Choice of perspective depends on the subject of study and the unit of analysis chosen.</a:t>
              </a:r>
            </a:p>
            <a:p>
              <a:pPr marL="85725" lvl="1" indent="-85725" defTabSz="466725">
                <a:lnSpc>
                  <a:spcPct val="90000"/>
                </a:lnSpc>
                <a:spcBef>
                  <a:spcPct val="0"/>
                </a:spcBef>
                <a:spcAft>
                  <a:spcPct val="15000"/>
                </a:spcAft>
                <a:buChar char="•"/>
              </a:pPr>
              <a:r>
                <a:rPr lang="en-US" sz="1400" dirty="0"/>
                <a:t>Link the subject and  unit of analysis to the appropriate academic dis­cipline. </a:t>
              </a:r>
            </a:p>
          </p:txBody>
        </p:sp>
        <p:sp>
          <p:nvSpPr>
            <p:cNvPr id="10" name="Freeform: Shape 9"/>
            <p:cNvSpPr/>
            <p:nvPr/>
          </p:nvSpPr>
          <p:spPr>
            <a:xfrm>
              <a:off x="838200" y="3912240"/>
              <a:ext cx="3785616" cy="1129940"/>
            </a:xfrm>
            <a:custGeom>
              <a:avLst/>
              <a:gdLst>
                <a:gd name="connsiteX0" fmla="*/ 0 w 3785616"/>
                <a:gd name="connsiteY0" fmla="*/ 188327 h 1129940"/>
                <a:gd name="connsiteX1" fmla="*/ 188327 w 3785616"/>
                <a:gd name="connsiteY1" fmla="*/ 0 h 1129940"/>
                <a:gd name="connsiteX2" fmla="*/ 3597289 w 3785616"/>
                <a:gd name="connsiteY2" fmla="*/ 0 h 1129940"/>
                <a:gd name="connsiteX3" fmla="*/ 3785616 w 3785616"/>
                <a:gd name="connsiteY3" fmla="*/ 188327 h 1129940"/>
                <a:gd name="connsiteX4" fmla="*/ 3785616 w 3785616"/>
                <a:gd name="connsiteY4" fmla="*/ 941613 h 1129940"/>
                <a:gd name="connsiteX5" fmla="*/ 3597289 w 3785616"/>
                <a:gd name="connsiteY5" fmla="*/ 1129940 h 1129940"/>
                <a:gd name="connsiteX6" fmla="*/ 188327 w 3785616"/>
                <a:gd name="connsiteY6" fmla="*/ 1129940 h 1129940"/>
                <a:gd name="connsiteX7" fmla="*/ 0 w 3785616"/>
                <a:gd name="connsiteY7" fmla="*/ 941613 h 1129940"/>
                <a:gd name="connsiteX8" fmla="*/ 0 w 3785616"/>
                <a:gd name="connsiteY8" fmla="*/ 188327 h 1129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616" h="1129940">
                  <a:moveTo>
                    <a:pt x="0" y="188327"/>
                  </a:moveTo>
                  <a:cubicBezTo>
                    <a:pt x="0" y="84317"/>
                    <a:pt x="84317" y="0"/>
                    <a:pt x="188327" y="0"/>
                  </a:cubicBezTo>
                  <a:lnTo>
                    <a:pt x="3597289" y="0"/>
                  </a:lnTo>
                  <a:cubicBezTo>
                    <a:pt x="3701299" y="0"/>
                    <a:pt x="3785616" y="84317"/>
                    <a:pt x="3785616" y="188327"/>
                  </a:cubicBezTo>
                  <a:lnTo>
                    <a:pt x="3785616" y="941613"/>
                  </a:lnTo>
                  <a:cubicBezTo>
                    <a:pt x="3785616" y="1045623"/>
                    <a:pt x="3701299" y="1129940"/>
                    <a:pt x="3597289" y="1129940"/>
                  </a:cubicBezTo>
                  <a:lnTo>
                    <a:pt x="188327" y="1129940"/>
                  </a:lnTo>
                  <a:cubicBezTo>
                    <a:pt x="84317" y="1129940"/>
                    <a:pt x="0" y="1045623"/>
                    <a:pt x="0" y="941613"/>
                  </a:cubicBezTo>
                  <a:lnTo>
                    <a:pt x="0" y="188327"/>
                  </a:ln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5662" tIns="68516" rIns="95662" bIns="68516" numCol="1" spcCol="1270" anchor="ctr" anchorCtr="0">
              <a:noAutofit/>
            </a:bodyPr>
            <a:lstStyle/>
            <a:p>
              <a:pPr algn="ctr" defTabSz="633413">
                <a:lnSpc>
                  <a:spcPct val="90000"/>
                </a:lnSpc>
                <a:spcBef>
                  <a:spcPct val="0"/>
                </a:spcBef>
                <a:spcAft>
                  <a:spcPct val="35000"/>
                </a:spcAft>
              </a:pPr>
              <a:r>
                <a:rPr lang="en-US" sz="1425" b="1" dirty="0">
                  <a:solidFill>
                    <a:schemeClr val="tx1"/>
                  </a:solidFill>
                </a:rPr>
                <a:t>Activity 3. Selecting a Perspective </a:t>
              </a:r>
              <a:endParaRPr lang="en-US" sz="1425" dirty="0">
                <a:solidFill>
                  <a:schemeClr val="tx1"/>
                </a:solidFill>
              </a:endParaRPr>
            </a:p>
          </p:txBody>
        </p:sp>
        <p:sp>
          <p:nvSpPr>
            <p:cNvPr id="11" name="Freeform: Shape 10"/>
            <p:cNvSpPr/>
            <p:nvPr/>
          </p:nvSpPr>
          <p:spPr>
            <a:xfrm>
              <a:off x="4616424" y="5174646"/>
              <a:ext cx="6858325" cy="1394872"/>
            </a:xfrm>
            <a:custGeom>
              <a:avLst/>
              <a:gdLst>
                <a:gd name="connsiteX0" fmla="*/ 150662 w 903952"/>
                <a:gd name="connsiteY0" fmla="*/ 0 h 6729984"/>
                <a:gd name="connsiteX1" fmla="*/ 753290 w 903952"/>
                <a:gd name="connsiteY1" fmla="*/ 0 h 6729984"/>
                <a:gd name="connsiteX2" fmla="*/ 903952 w 903952"/>
                <a:gd name="connsiteY2" fmla="*/ 150662 h 6729984"/>
                <a:gd name="connsiteX3" fmla="*/ 903952 w 903952"/>
                <a:gd name="connsiteY3" fmla="*/ 6729984 h 6729984"/>
                <a:gd name="connsiteX4" fmla="*/ 903952 w 903952"/>
                <a:gd name="connsiteY4" fmla="*/ 6729984 h 6729984"/>
                <a:gd name="connsiteX5" fmla="*/ 0 w 903952"/>
                <a:gd name="connsiteY5" fmla="*/ 6729984 h 6729984"/>
                <a:gd name="connsiteX6" fmla="*/ 0 w 903952"/>
                <a:gd name="connsiteY6" fmla="*/ 6729984 h 6729984"/>
                <a:gd name="connsiteX7" fmla="*/ 0 w 903952"/>
                <a:gd name="connsiteY7" fmla="*/ 150662 h 6729984"/>
                <a:gd name="connsiteX8" fmla="*/ 150662 w 903952"/>
                <a:gd name="connsiteY8" fmla="*/ 0 h 67299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3952" h="6729984">
                  <a:moveTo>
                    <a:pt x="903952" y="1121691"/>
                  </a:moveTo>
                  <a:lnTo>
                    <a:pt x="903952" y="5608293"/>
                  </a:lnTo>
                  <a:cubicBezTo>
                    <a:pt x="903952" y="6227781"/>
                    <a:pt x="894892" y="6729980"/>
                    <a:pt x="883716" y="6729980"/>
                  </a:cubicBezTo>
                  <a:lnTo>
                    <a:pt x="0" y="6729980"/>
                  </a:lnTo>
                  <a:lnTo>
                    <a:pt x="0" y="6729980"/>
                  </a:lnTo>
                  <a:lnTo>
                    <a:pt x="0" y="4"/>
                  </a:lnTo>
                  <a:lnTo>
                    <a:pt x="0" y="4"/>
                  </a:lnTo>
                  <a:lnTo>
                    <a:pt x="883716" y="4"/>
                  </a:lnTo>
                  <a:cubicBezTo>
                    <a:pt x="894892" y="4"/>
                    <a:pt x="903952" y="502203"/>
                    <a:pt x="903952" y="1121691"/>
                  </a:cubicBezTo>
                  <a:close/>
                </a:path>
              </a:pathLst>
            </a:custGeom>
            <a:grpFill/>
          </p:spPr>
          <p:style>
            <a:lnRef idx="2">
              <a:schemeClr val="accent1">
                <a:alpha val="90000"/>
                <a:tint val="40000"/>
                <a:hueOff val="0"/>
                <a:satOff val="0"/>
                <a:lumOff val="0"/>
                <a:alphaOff val="0"/>
              </a:schemeClr>
            </a:lnRef>
            <a:fillRef idx="1">
              <a:schemeClr val="accent1">
                <a:alpha val="90000"/>
                <a:tint val="40000"/>
                <a:hueOff val="0"/>
                <a:satOff val="0"/>
                <a:lumOff val="0"/>
                <a:alphaOff val="0"/>
              </a:schemeClr>
            </a:fillRef>
            <a:effectRef idx="0">
              <a:schemeClr val="accent1">
                <a:alpha val="90000"/>
                <a:tint val="40000"/>
                <a:hueOff val="0"/>
                <a:satOff val="0"/>
                <a:lumOff val="0"/>
                <a:alphaOff val="0"/>
              </a:schemeClr>
            </a:effectRef>
            <a:fontRef idx="minor">
              <a:schemeClr val="dk1">
                <a:hueOff val="0"/>
                <a:satOff val="0"/>
                <a:lumOff val="0"/>
                <a:alphaOff val="0"/>
              </a:schemeClr>
            </a:fontRef>
          </p:style>
          <p:txBody>
            <a:bodyPr spcFirstLastPara="0" vert="horz" wrap="square" lIns="185738" tIns="125964" rIns="218832" bIns="125965" numCol="1" spcCol="1270" anchor="ctr" anchorCtr="0">
              <a:noAutofit/>
            </a:bodyPr>
            <a:lstStyle/>
            <a:p>
              <a:pPr marL="85725" lvl="1" indent="-85725" defTabSz="466725">
                <a:lnSpc>
                  <a:spcPct val="90000"/>
                </a:lnSpc>
                <a:spcBef>
                  <a:spcPct val="0"/>
                </a:spcBef>
                <a:spcAft>
                  <a:spcPct val="15000"/>
                </a:spcAft>
                <a:buChar char="•"/>
              </a:pPr>
              <a:r>
                <a:rPr lang="en-US" sz="1400" dirty="0"/>
                <a:t>Reflect on the revised interest statement and academic discipline to which it is connected.</a:t>
              </a:r>
            </a:p>
            <a:p>
              <a:pPr marL="85725" lvl="1" indent="-85725" defTabSz="466725">
                <a:lnSpc>
                  <a:spcPct val="90000"/>
                </a:lnSpc>
                <a:spcBef>
                  <a:spcPct val="0"/>
                </a:spcBef>
                <a:spcAft>
                  <a:spcPct val="15000"/>
                </a:spcAft>
                <a:buChar char="•"/>
              </a:pPr>
              <a:r>
                <a:rPr lang="en-US" sz="1400" dirty="0"/>
                <a:t>Develop a clear and concise  written interest statement.</a:t>
              </a:r>
            </a:p>
            <a:p>
              <a:pPr marL="85725" lvl="1" indent="-85725" defTabSz="466725">
                <a:lnSpc>
                  <a:spcPct val="90000"/>
                </a:lnSpc>
                <a:spcBef>
                  <a:spcPct val="0"/>
                </a:spcBef>
                <a:spcAft>
                  <a:spcPct val="15000"/>
                </a:spcAft>
                <a:buChar char="•"/>
              </a:pPr>
              <a:r>
                <a:rPr lang="en-US" sz="1400" dirty="0"/>
                <a:t>Why does this statement lead to an important </a:t>
              </a:r>
              <a:r>
                <a:rPr lang="en-US" sz="1400" dirty="0" smtClean="0"/>
                <a:t>contribution </a:t>
              </a:r>
              <a:r>
                <a:rPr lang="en-US" sz="1400" dirty="0"/>
                <a:t>to the field or </a:t>
              </a:r>
              <a:r>
                <a:rPr lang="en-US" sz="1400" dirty="0" smtClean="0"/>
                <a:t>to the </a:t>
              </a:r>
              <a:r>
                <a:rPr lang="en-US" sz="1400" dirty="0"/>
                <a:t>theory?</a:t>
              </a:r>
            </a:p>
            <a:p>
              <a:pPr marL="85725" lvl="1" indent="-85725" defTabSz="466725">
                <a:lnSpc>
                  <a:spcPct val="90000"/>
                </a:lnSpc>
                <a:spcBef>
                  <a:spcPct val="0"/>
                </a:spcBef>
                <a:spcAft>
                  <a:spcPct val="15000"/>
                </a:spcAft>
                <a:buChar char="•"/>
              </a:pPr>
              <a:r>
                <a:rPr lang="en-US" sz="1400" dirty="0"/>
                <a:t>Does it still  hold your interest?</a:t>
              </a:r>
              <a:endParaRPr lang="en-US" sz="1050" dirty="0"/>
            </a:p>
          </p:txBody>
        </p:sp>
        <p:sp>
          <p:nvSpPr>
            <p:cNvPr id="12" name="Freeform: Shape 11"/>
            <p:cNvSpPr/>
            <p:nvPr/>
          </p:nvSpPr>
          <p:spPr>
            <a:xfrm>
              <a:off x="830809" y="5307112"/>
              <a:ext cx="3785616" cy="1129940"/>
            </a:xfrm>
            <a:custGeom>
              <a:avLst/>
              <a:gdLst>
                <a:gd name="connsiteX0" fmla="*/ 0 w 3785616"/>
                <a:gd name="connsiteY0" fmla="*/ 188327 h 1129940"/>
                <a:gd name="connsiteX1" fmla="*/ 188327 w 3785616"/>
                <a:gd name="connsiteY1" fmla="*/ 0 h 1129940"/>
                <a:gd name="connsiteX2" fmla="*/ 3597289 w 3785616"/>
                <a:gd name="connsiteY2" fmla="*/ 0 h 1129940"/>
                <a:gd name="connsiteX3" fmla="*/ 3785616 w 3785616"/>
                <a:gd name="connsiteY3" fmla="*/ 188327 h 1129940"/>
                <a:gd name="connsiteX4" fmla="*/ 3785616 w 3785616"/>
                <a:gd name="connsiteY4" fmla="*/ 941613 h 1129940"/>
                <a:gd name="connsiteX5" fmla="*/ 3597289 w 3785616"/>
                <a:gd name="connsiteY5" fmla="*/ 1129940 h 1129940"/>
                <a:gd name="connsiteX6" fmla="*/ 188327 w 3785616"/>
                <a:gd name="connsiteY6" fmla="*/ 1129940 h 1129940"/>
                <a:gd name="connsiteX7" fmla="*/ 0 w 3785616"/>
                <a:gd name="connsiteY7" fmla="*/ 941613 h 1129940"/>
                <a:gd name="connsiteX8" fmla="*/ 0 w 3785616"/>
                <a:gd name="connsiteY8" fmla="*/ 188327 h 1129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785616" h="1129940">
                  <a:moveTo>
                    <a:pt x="0" y="188327"/>
                  </a:moveTo>
                  <a:cubicBezTo>
                    <a:pt x="0" y="84317"/>
                    <a:pt x="84317" y="0"/>
                    <a:pt x="188327" y="0"/>
                  </a:cubicBezTo>
                  <a:lnTo>
                    <a:pt x="3597289" y="0"/>
                  </a:lnTo>
                  <a:cubicBezTo>
                    <a:pt x="3701299" y="0"/>
                    <a:pt x="3785616" y="84317"/>
                    <a:pt x="3785616" y="188327"/>
                  </a:cubicBezTo>
                  <a:lnTo>
                    <a:pt x="3785616" y="941613"/>
                  </a:lnTo>
                  <a:cubicBezTo>
                    <a:pt x="3785616" y="1045623"/>
                    <a:pt x="3701299" y="1129940"/>
                    <a:pt x="3597289" y="1129940"/>
                  </a:cubicBezTo>
                  <a:lnTo>
                    <a:pt x="188327" y="1129940"/>
                  </a:lnTo>
                  <a:cubicBezTo>
                    <a:pt x="84317" y="1129940"/>
                    <a:pt x="0" y="1045623"/>
                    <a:pt x="0" y="941613"/>
                  </a:cubicBezTo>
                  <a:lnTo>
                    <a:pt x="0" y="188327"/>
                  </a:lnTo>
                  <a:close/>
                </a:path>
              </a:pathLst>
            </a:cu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5662" tIns="68516" rIns="95662" bIns="68516" numCol="1" spcCol="1270" anchor="ctr" anchorCtr="0">
              <a:noAutofit/>
            </a:bodyPr>
            <a:lstStyle/>
            <a:p>
              <a:pPr algn="ctr" defTabSz="633413">
                <a:lnSpc>
                  <a:spcPct val="90000"/>
                </a:lnSpc>
                <a:spcBef>
                  <a:spcPct val="0"/>
                </a:spcBef>
                <a:spcAft>
                  <a:spcPct val="35000"/>
                </a:spcAft>
              </a:pPr>
              <a:r>
                <a:rPr lang="en-US" sz="1425" b="1" dirty="0">
                  <a:solidFill>
                    <a:schemeClr val="tx1"/>
                  </a:solidFill>
                </a:rPr>
                <a:t>Activity 4. Reflection: The Key to Interest Selection and Developing the Research Query Statement </a:t>
              </a:r>
              <a:endParaRPr lang="en-US" sz="1425" dirty="0">
                <a:solidFill>
                  <a:schemeClr val="tx1"/>
                </a:solidFill>
              </a:endParaRPr>
            </a:p>
          </p:txBody>
        </p:sp>
      </p:grpSp>
    </p:spTree>
    <p:extLst>
      <p:ext uri="{BB962C8B-B14F-4D97-AF65-F5344CB8AC3E}">
        <p14:creationId xmlns:p14="http://schemas.microsoft.com/office/powerpoint/2010/main" val="9382195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074" y="1071442"/>
            <a:ext cx="7774090" cy="3709785"/>
          </a:xfrm>
          <a:prstGeom prst="rect">
            <a:avLst/>
          </a:prstGeom>
          <a:ln w="25400">
            <a:solidFill>
              <a:schemeClr val="bg2">
                <a:lumMod val="75000"/>
              </a:schemeClr>
            </a:solidFill>
          </a:ln>
          <a:effectLst>
            <a:outerShdw blurRad="50800" dist="38100" dir="2700000" algn="tl" rotWithShape="0">
              <a:schemeClr val="bg2">
                <a:lumMod val="75000"/>
                <a:alpha val="40000"/>
              </a:schemeClr>
            </a:outerShdw>
          </a:effectLst>
        </p:spPr>
      </p:pic>
    </p:spTree>
    <p:extLst>
      <p:ext uri="{BB962C8B-B14F-4D97-AF65-F5344CB8AC3E}">
        <p14:creationId xmlns:p14="http://schemas.microsoft.com/office/powerpoint/2010/main" val="42305298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7861"/>
            <a:ext cx="8229600" cy="1143000"/>
          </a:xfrm>
        </p:spPr>
        <p:txBody>
          <a:bodyPr>
            <a:normAutofit/>
          </a:bodyPr>
          <a:lstStyle/>
          <a:p>
            <a:r>
              <a:rPr lang="en-US" sz="3200" dirty="0">
                <a:solidFill>
                  <a:srgbClr val="FF0000"/>
                </a:solidFill>
                <a:latin typeface="Palatino LT Std"/>
              </a:rPr>
              <a:t>The Basic Rules for Library Use</a:t>
            </a: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828484004"/>
              </p:ext>
            </p:extLst>
          </p:nvPr>
        </p:nvGraphicFramePr>
        <p:xfrm>
          <a:off x="294468" y="1270861"/>
          <a:ext cx="8702298" cy="48044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62750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3350"/>
            <a:ext cx="8229600" cy="1143000"/>
          </a:xfrm>
        </p:spPr>
        <p:txBody>
          <a:bodyPr>
            <a:noAutofit/>
          </a:bodyPr>
          <a:lstStyle/>
          <a:p>
            <a:r>
              <a:rPr lang="en-US" sz="3200" dirty="0">
                <a:solidFill>
                  <a:srgbClr val="FF0000"/>
                </a:solidFill>
                <a:latin typeface="Palatino LT Std"/>
              </a:rPr>
              <a:t>TASK 4. WRITE THE PRELIMINARY RESEARCH TOPIC STATEMENT </a:t>
            </a:r>
            <a:r>
              <a:rPr lang="en-US" sz="3200" dirty="0">
                <a:solidFill>
                  <a:srgbClr val="FF0000"/>
                </a:solidFill>
              </a:rPr>
              <a:t/>
            </a:r>
            <a:br>
              <a:rPr lang="en-US" sz="3200" dirty="0">
                <a:solidFill>
                  <a:srgbClr val="FF0000"/>
                </a:solidFill>
              </a:rPr>
            </a:br>
            <a:endParaRPr lang="en-US" sz="3200" dirty="0">
              <a:solidFill>
                <a:srgbClr val="FF0000"/>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8530162"/>
              </p:ext>
            </p:extLst>
          </p:nvPr>
        </p:nvGraphicFramePr>
        <p:xfrm>
          <a:off x="628650" y="2226469"/>
          <a:ext cx="7886700" cy="3263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625541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92956" y="1600200"/>
            <a:ext cx="7543800" cy="3585718"/>
          </a:xfrm>
          <a:prstGeom prst="rect">
            <a:avLst/>
          </a:prstGeom>
          <a:ln w="38100" cap="sq">
            <a:solidFill>
              <a:schemeClr val="accent2"/>
            </a:solidFill>
            <a:prstDash val="solid"/>
            <a:miter lim="800000"/>
          </a:ln>
          <a:effectLst>
            <a:outerShdw blurRad="76200" dist="38100" dir="2700000" algn="tl" rotWithShape="0">
              <a:schemeClr val="tx1">
                <a:lumMod val="85000"/>
                <a:alpha val="43000"/>
              </a:schemeClr>
            </a:outerShdw>
          </a:effectLst>
        </p:spPr>
      </p:pic>
    </p:spTree>
    <p:extLst>
      <p:ext uri="{BB962C8B-B14F-4D97-AF65-F5344CB8AC3E}">
        <p14:creationId xmlns:p14="http://schemas.microsoft.com/office/powerpoint/2010/main" val="25662534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701</TotalTime>
  <Words>1444</Words>
  <Application>Microsoft Office PowerPoint</Application>
  <PresentationFormat>On-screen Show (4:3)</PresentationFormat>
  <Paragraphs>125</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The Literature Review 3 edition</vt:lpstr>
      <vt:lpstr>1 Step One: Select a Topic </vt:lpstr>
      <vt:lpstr>Session Overview</vt:lpstr>
      <vt:lpstr>TASK 1. IDENTIFYING A SUBJECT FOR STUDY  </vt:lpstr>
      <vt:lpstr>TASK 2. TRANSLATING THE PERSONAL INTEREST OR CONCERN INTO A RESEARCH QUERY  </vt:lpstr>
      <vt:lpstr>PowerPoint Presentation</vt:lpstr>
      <vt:lpstr>The Basic Rules for Library Use</vt:lpstr>
      <vt:lpstr>TASK 4. WRITE THE PRELIMINARY RESEARCH TOPIC STATEMENT  </vt:lpstr>
      <vt:lpstr>PowerPoint Presentation</vt:lpstr>
      <vt:lpstr>PowerPoint Presentation</vt:lpstr>
    </vt:vector>
  </TitlesOfParts>
  <Company>SAGE Publications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Anthony Paular</dc:creator>
  <cp:lastModifiedBy>Irwin, Kaitlyn</cp:lastModifiedBy>
  <cp:revision>62</cp:revision>
  <dcterms:created xsi:type="dcterms:W3CDTF">2015-03-05T23:29:50Z</dcterms:created>
  <dcterms:modified xsi:type="dcterms:W3CDTF">2016-10-18T16:56:24Z</dcterms:modified>
</cp:coreProperties>
</file>